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7" r:id="rId2"/>
    <p:sldId id="257" r:id="rId3"/>
    <p:sldId id="490" r:id="rId4"/>
    <p:sldId id="379" r:id="rId5"/>
    <p:sldId id="380" r:id="rId6"/>
    <p:sldId id="381" r:id="rId7"/>
    <p:sldId id="382" r:id="rId8"/>
    <p:sldId id="491" r:id="rId9"/>
    <p:sldId id="383" r:id="rId10"/>
    <p:sldId id="384" r:id="rId11"/>
    <p:sldId id="385" r:id="rId12"/>
    <p:sldId id="386" r:id="rId13"/>
    <p:sldId id="388" r:id="rId14"/>
    <p:sldId id="397" r:id="rId15"/>
    <p:sldId id="389" r:id="rId16"/>
    <p:sldId id="390" r:id="rId17"/>
    <p:sldId id="391" r:id="rId18"/>
    <p:sldId id="392" r:id="rId19"/>
    <p:sldId id="394" r:id="rId20"/>
    <p:sldId id="395" r:id="rId21"/>
    <p:sldId id="492" r:id="rId22"/>
    <p:sldId id="396" r:id="rId23"/>
    <p:sldId id="393" r:id="rId24"/>
    <p:sldId id="398" r:id="rId25"/>
    <p:sldId id="399" r:id="rId26"/>
    <p:sldId id="401" r:id="rId27"/>
    <p:sldId id="493" r:id="rId28"/>
    <p:sldId id="402" r:id="rId29"/>
    <p:sldId id="408" r:id="rId30"/>
    <p:sldId id="409" r:id="rId31"/>
    <p:sldId id="410" r:id="rId32"/>
    <p:sldId id="414" r:id="rId33"/>
    <p:sldId id="411" r:id="rId34"/>
    <p:sldId id="413" r:id="rId35"/>
    <p:sldId id="412" r:id="rId36"/>
    <p:sldId id="415" r:id="rId37"/>
    <p:sldId id="417" r:id="rId38"/>
    <p:sldId id="404" r:id="rId39"/>
    <p:sldId id="494" r:id="rId40"/>
    <p:sldId id="405" r:id="rId41"/>
    <p:sldId id="406" r:id="rId42"/>
    <p:sldId id="420" r:id="rId43"/>
    <p:sldId id="419" r:id="rId44"/>
    <p:sldId id="495" r:id="rId45"/>
    <p:sldId id="407" r:id="rId46"/>
    <p:sldId id="418" r:id="rId47"/>
    <p:sldId id="496" r:id="rId48"/>
    <p:sldId id="436" r:id="rId49"/>
    <p:sldId id="448" r:id="rId50"/>
    <p:sldId id="422" r:id="rId51"/>
    <p:sldId id="430" r:id="rId52"/>
    <p:sldId id="431" r:id="rId53"/>
    <p:sldId id="433" r:id="rId54"/>
    <p:sldId id="502" r:id="rId55"/>
    <p:sldId id="256" r:id="rId56"/>
    <p:sldId id="440" r:id="rId57"/>
    <p:sldId id="438" r:id="rId58"/>
    <p:sldId id="439" r:id="rId59"/>
    <p:sldId id="441" r:id="rId60"/>
    <p:sldId id="503" r:id="rId61"/>
    <p:sldId id="497" r:id="rId62"/>
    <p:sldId id="258" r:id="rId63"/>
    <p:sldId id="499" r:id="rId64"/>
    <p:sldId id="442" r:id="rId65"/>
    <p:sldId id="498" r:id="rId66"/>
    <p:sldId id="443" r:id="rId67"/>
    <p:sldId id="260" r:id="rId68"/>
    <p:sldId id="444" r:id="rId69"/>
    <p:sldId id="261" r:id="rId70"/>
    <p:sldId id="445" r:id="rId71"/>
    <p:sldId id="446" r:id="rId72"/>
    <p:sldId id="449" r:id="rId73"/>
    <p:sldId id="447" r:id="rId74"/>
    <p:sldId id="501" r:id="rId75"/>
    <p:sldId id="500" r:id="rId76"/>
    <p:sldId id="346" r:id="rId77"/>
    <p:sldId id="267" r:id="rId78"/>
    <p:sldId id="43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The need for embedding" id="{A10F31CB-1D2F-4EEF-9AF1-353413E5ABF9}">
          <p14:sldIdLst>
            <p14:sldId id="379"/>
            <p14:sldId id="380"/>
            <p14:sldId id="381"/>
            <p14:sldId id="382"/>
            <p14:sldId id="491"/>
            <p14:sldId id="383"/>
            <p14:sldId id="384"/>
            <p14:sldId id="385"/>
            <p14:sldId id="386"/>
          </p14:sldIdLst>
        </p14:section>
        <p14:section name="I.2. Embeddings, mathematically" id="{D40B7CA7-D49F-4A39-8F4A-286485259F8E}">
          <p14:sldIdLst>
            <p14:sldId id="388"/>
            <p14:sldId id="397"/>
            <p14:sldId id="389"/>
            <p14:sldId id="390"/>
            <p14:sldId id="391"/>
            <p14:sldId id="392"/>
            <p14:sldId id="394"/>
            <p14:sldId id="395"/>
            <p14:sldId id="492"/>
            <p14:sldId id="396"/>
            <p14:sldId id="393"/>
          </p14:sldIdLst>
        </p14:section>
        <p14:section name="I.3. Manual embedding" id="{57734D03-C393-40DB-99A5-F748ED8FDA52}">
          <p14:sldIdLst>
            <p14:sldId id="398"/>
            <p14:sldId id="399"/>
            <p14:sldId id="401"/>
            <p14:sldId id="493"/>
          </p14:sldIdLst>
        </p14:section>
        <p14:section name="II.1. Embedding in language" id="{21CA63EC-646A-4BD5-B09F-EF1838B881CF}">
          <p14:sldIdLst>
            <p14:sldId id="402"/>
            <p14:sldId id="408"/>
            <p14:sldId id="409"/>
            <p14:sldId id="410"/>
            <p14:sldId id="414"/>
            <p14:sldId id="411"/>
            <p14:sldId id="413"/>
            <p14:sldId id="412"/>
            <p14:sldId id="415"/>
          </p14:sldIdLst>
        </p14:section>
        <p14:section name="II.2. Reason 1" id="{48D81F21-5868-4C5B-9641-E0A3BDDD52FC}">
          <p14:sldIdLst>
            <p14:sldId id="417"/>
            <p14:sldId id="404"/>
            <p14:sldId id="494"/>
            <p14:sldId id="405"/>
            <p14:sldId id="406"/>
            <p14:sldId id="420"/>
            <p14:sldId id="419"/>
            <p14:sldId id="495"/>
          </p14:sldIdLst>
        </p14:section>
        <p14:section name="II.3. Reason 2, 3 and 4" id="{85F0862A-3E63-4481-8BF9-0DDF5AE97072}">
          <p14:sldIdLst>
            <p14:sldId id="407"/>
            <p14:sldId id="418"/>
            <p14:sldId id="496"/>
            <p14:sldId id="436"/>
            <p14:sldId id="448"/>
          </p14:sldIdLst>
        </p14:section>
        <p14:section name="II.4. How to generate an embedding" id="{2F221783-953D-494B-AC3D-BAEE9A60C0E1}">
          <p14:sldIdLst>
            <p14:sldId id="422"/>
            <p14:sldId id="430"/>
            <p14:sldId id="431"/>
            <p14:sldId id="433"/>
          </p14:sldIdLst>
        </p14:section>
        <p14:section name="III. CBOW" id="{832A3431-DF4C-497C-BB90-EAE5445AAC67}">
          <p14:sldIdLst>
            <p14:sldId id="502"/>
            <p14:sldId id="256"/>
            <p14:sldId id="440"/>
            <p14:sldId id="438"/>
            <p14:sldId id="439"/>
            <p14:sldId id="441"/>
            <p14:sldId id="503"/>
            <p14:sldId id="497"/>
            <p14:sldId id="258"/>
            <p14:sldId id="499"/>
            <p14:sldId id="442"/>
            <p14:sldId id="498"/>
            <p14:sldId id="443"/>
            <p14:sldId id="260"/>
            <p14:sldId id="444"/>
            <p14:sldId id="261"/>
            <p14:sldId id="445"/>
            <p14:sldId id="446"/>
            <p14:sldId id="449"/>
            <p14:sldId id="447"/>
            <p14:sldId id="501"/>
            <p14:sldId id="500"/>
          </p14:sldIdLst>
        </p14:section>
        <p14:section name="Conclusion" id="{09807B6E-2B76-45C8-B103-96D5021B68A6}">
          <p14:sldIdLst>
            <p14:sldId id="346"/>
          </p14:sldIdLst>
        </p14:section>
        <p14:section name="References and watchlist" id="{217B8593-1CA5-408D-B198-A5E6ACAB5948}">
          <p14:sldIdLst>
            <p14:sldId id="267"/>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C3E23-D85A-46D0-8254-169312CA063A}" v="6" dt="2023-02-28T06:56:45.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F23FE801-E332-4F7F-AE29-DD7DDB9C88E0}"/>
    <pc:docChg chg="modSld">
      <pc:chgData name="Matthieu De Mari" userId="dfb708c9-d8dc-439f-9a3b-c772bf4a311c" providerId="ADAL" clId="{F23FE801-E332-4F7F-AE29-DD7DDB9C88E0}" dt="2022-10-19T06:33:40.099" v="8" actId="20577"/>
      <pc:docMkLst>
        <pc:docMk/>
      </pc:docMkLst>
      <pc:sldChg chg="modSp mod">
        <pc:chgData name="Matthieu De Mari" userId="dfb708c9-d8dc-439f-9a3b-c772bf4a311c" providerId="ADAL" clId="{F23FE801-E332-4F7F-AE29-DD7DDB9C88E0}" dt="2022-10-19T06:33:40.099" v="8" actId="20577"/>
        <pc:sldMkLst>
          <pc:docMk/>
          <pc:sldMk cId="1040156172" sldId="377"/>
        </pc:sldMkLst>
        <pc:spChg chg="mod">
          <ac:chgData name="Matthieu De Mari" userId="dfb708c9-d8dc-439f-9a3b-c772bf4a311c" providerId="ADAL" clId="{F23FE801-E332-4F7F-AE29-DD7DDB9C88E0}" dt="2022-10-19T06:33:40.099" v="8" actId="20577"/>
          <ac:spMkLst>
            <pc:docMk/>
            <pc:sldMk cId="1040156172" sldId="377"/>
            <ac:spMk id="3" creationId="{816ABDE1-A047-4B53-92F2-67282914DD77}"/>
          </ac:spMkLst>
        </pc:spChg>
      </pc:sldChg>
    </pc:docChg>
  </pc:docChgLst>
  <pc:docChgLst>
    <pc:chgData name="Matthieu De Mari" userId="dfb708c9-d8dc-439f-9a3b-c772bf4a311c" providerId="ADAL" clId="{0B4C3E23-D85A-46D0-8254-169312CA063A}"/>
    <pc:docChg chg="custSel modSld">
      <pc:chgData name="Matthieu De Mari" userId="dfb708c9-d8dc-439f-9a3b-c772bf4a311c" providerId="ADAL" clId="{0B4C3E23-D85A-46D0-8254-169312CA063A}" dt="2023-02-28T06:56:45.068" v="54" actId="20577"/>
      <pc:docMkLst>
        <pc:docMk/>
      </pc:docMkLst>
      <pc:sldChg chg="modSp mod">
        <pc:chgData name="Matthieu De Mari" userId="dfb708c9-d8dc-439f-9a3b-c772bf4a311c" providerId="ADAL" clId="{0B4C3E23-D85A-46D0-8254-169312CA063A}" dt="2023-02-26T09:53:59.673" v="3" actId="20577"/>
        <pc:sldMkLst>
          <pc:docMk/>
          <pc:sldMk cId="3442501962" sldId="257"/>
        </pc:sldMkLst>
        <pc:spChg chg="mod">
          <ac:chgData name="Matthieu De Mari" userId="dfb708c9-d8dc-439f-9a3b-c772bf4a311c" providerId="ADAL" clId="{0B4C3E23-D85A-46D0-8254-169312CA063A}" dt="2023-02-26T09:53:59.673" v="3" actId="20577"/>
          <ac:spMkLst>
            <pc:docMk/>
            <pc:sldMk cId="3442501962" sldId="257"/>
            <ac:spMk id="2" creationId="{49D40417-A4D3-4CE8-96E7-708E2439AE7B}"/>
          </ac:spMkLst>
        </pc:spChg>
      </pc:sldChg>
      <pc:sldChg chg="modSp mod">
        <pc:chgData name="Matthieu De Mari" userId="dfb708c9-d8dc-439f-9a3b-c772bf4a311c" providerId="ADAL" clId="{0B4C3E23-D85A-46D0-8254-169312CA063A}" dt="2023-02-26T09:55:52.871" v="8" actId="20577"/>
        <pc:sldMkLst>
          <pc:docMk/>
          <pc:sldMk cId="1036081419" sldId="346"/>
        </pc:sldMkLst>
        <pc:spChg chg="mod">
          <ac:chgData name="Matthieu De Mari" userId="dfb708c9-d8dc-439f-9a3b-c772bf4a311c" providerId="ADAL" clId="{0B4C3E23-D85A-46D0-8254-169312CA063A}" dt="2023-02-26T09:55:52.871" v="8" actId="20577"/>
          <ac:spMkLst>
            <pc:docMk/>
            <pc:sldMk cId="1036081419" sldId="346"/>
            <ac:spMk id="2" creationId="{11A08BA8-9DEC-4471-8590-434E8D8BB4A0}"/>
          </ac:spMkLst>
        </pc:spChg>
        <pc:spChg chg="mod">
          <ac:chgData name="Matthieu De Mari" userId="dfb708c9-d8dc-439f-9a3b-c772bf4a311c" providerId="ADAL" clId="{0B4C3E23-D85A-46D0-8254-169312CA063A}" dt="2023-02-26T09:55:46.982" v="6" actId="33524"/>
          <ac:spMkLst>
            <pc:docMk/>
            <pc:sldMk cId="1036081419" sldId="346"/>
            <ac:spMk id="3" creationId="{47E3549C-D723-41E6-8478-270ACE043694}"/>
          </ac:spMkLst>
        </pc:spChg>
      </pc:sldChg>
      <pc:sldChg chg="modSp mod">
        <pc:chgData name="Matthieu De Mari" userId="dfb708c9-d8dc-439f-9a3b-c772bf4a311c" providerId="ADAL" clId="{0B4C3E23-D85A-46D0-8254-169312CA063A}" dt="2023-02-26T09:53:56.624" v="1" actId="20577"/>
        <pc:sldMkLst>
          <pc:docMk/>
          <pc:sldMk cId="1040156172" sldId="377"/>
        </pc:sldMkLst>
        <pc:spChg chg="mod">
          <ac:chgData name="Matthieu De Mari" userId="dfb708c9-d8dc-439f-9a3b-c772bf4a311c" providerId="ADAL" clId="{0B4C3E23-D85A-46D0-8254-169312CA063A}" dt="2023-02-26T09:53:56.624" v="1" actId="20577"/>
          <ac:spMkLst>
            <pc:docMk/>
            <pc:sldMk cId="1040156172" sldId="377"/>
            <ac:spMk id="2" creationId="{080CEB46-CC16-4D19-8C2C-AEE9471D8168}"/>
          </ac:spMkLst>
        </pc:spChg>
      </pc:sldChg>
      <pc:sldChg chg="modSp mod">
        <pc:chgData name="Matthieu De Mari" userId="dfb708c9-d8dc-439f-9a3b-c772bf4a311c" providerId="ADAL" clId="{0B4C3E23-D85A-46D0-8254-169312CA063A}" dt="2023-02-28T06:49:45.407" v="13"/>
        <pc:sldMkLst>
          <pc:docMk/>
          <pc:sldMk cId="3885594158" sldId="379"/>
        </pc:sldMkLst>
        <pc:spChg chg="mod">
          <ac:chgData name="Matthieu De Mari" userId="dfb708c9-d8dc-439f-9a3b-c772bf4a311c" providerId="ADAL" clId="{0B4C3E23-D85A-46D0-8254-169312CA063A}" dt="2023-02-28T06:49:45.407" v="13"/>
          <ac:spMkLst>
            <pc:docMk/>
            <pc:sldMk cId="3885594158" sldId="379"/>
            <ac:spMk id="3" creationId="{BC344B98-D63B-47CA-A572-6559BCA9DA16}"/>
          </ac:spMkLst>
        </pc:spChg>
      </pc:sldChg>
      <pc:sldChg chg="modSp mod">
        <pc:chgData name="Matthieu De Mari" userId="dfb708c9-d8dc-439f-9a3b-c772bf4a311c" providerId="ADAL" clId="{0B4C3E23-D85A-46D0-8254-169312CA063A}" dt="2023-02-28T06:49:50.516" v="14"/>
        <pc:sldMkLst>
          <pc:docMk/>
          <pc:sldMk cId="2659233213" sldId="380"/>
        </pc:sldMkLst>
        <pc:spChg chg="mod">
          <ac:chgData name="Matthieu De Mari" userId="dfb708c9-d8dc-439f-9a3b-c772bf4a311c" providerId="ADAL" clId="{0B4C3E23-D85A-46D0-8254-169312CA063A}" dt="2023-02-28T06:49:50.516" v="14"/>
          <ac:spMkLst>
            <pc:docMk/>
            <pc:sldMk cId="2659233213" sldId="380"/>
            <ac:spMk id="6" creationId="{4D32A1BD-1C7C-7A3A-7253-5794FE491C75}"/>
          </ac:spMkLst>
        </pc:spChg>
      </pc:sldChg>
      <pc:sldChg chg="modSp mod">
        <pc:chgData name="Matthieu De Mari" userId="dfb708c9-d8dc-439f-9a3b-c772bf4a311c" providerId="ADAL" clId="{0B4C3E23-D85A-46D0-8254-169312CA063A}" dt="2023-02-28T06:49:52.876" v="15"/>
        <pc:sldMkLst>
          <pc:docMk/>
          <pc:sldMk cId="1091032124" sldId="381"/>
        </pc:sldMkLst>
        <pc:spChg chg="mod">
          <ac:chgData name="Matthieu De Mari" userId="dfb708c9-d8dc-439f-9a3b-c772bf4a311c" providerId="ADAL" clId="{0B4C3E23-D85A-46D0-8254-169312CA063A}" dt="2023-02-28T06:49:52.876" v="15"/>
          <ac:spMkLst>
            <pc:docMk/>
            <pc:sldMk cId="1091032124" sldId="381"/>
            <ac:spMk id="11" creationId="{BE27F015-C571-99CE-7E06-6A38550A17A5}"/>
          </ac:spMkLst>
        </pc:spChg>
      </pc:sldChg>
      <pc:sldChg chg="modSp mod">
        <pc:chgData name="Matthieu De Mari" userId="dfb708c9-d8dc-439f-9a3b-c772bf4a311c" providerId="ADAL" clId="{0B4C3E23-D85A-46D0-8254-169312CA063A}" dt="2023-02-28T06:49:55.156" v="16"/>
        <pc:sldMkLst>
          <pc:docMk/>
          <pc:sldMk cId="539168180" sldId="382"/>
        </pc:sldMkLst>
        <pc:spChg chg="mod">
          <ac:chgData name="Matthieu De Mari" userId="dfb708c9-d8dc-439f-9a3b-c772bf4a311c" providerId="ADAL" clId="{0B4C3E23-D85A-46D0-8254-169312CA063A}" dt="2023-02-28T06:49:55.156" v="16"/>
          <ac:spMkLst>
            <pc:docMk/>
            <pc:sldMk cId="539168180" sldId="382"/>
            <ac:spMk id="6" creationId="{718C1D9E-C3FA-E71D-7E3C-E8F6BF05335F}"/>
          </ac:spMkLst>
        </pc:spChg>
      </pc:sldChg>
      <pc:sldChg chg="modSp mod">
        <pc:chgData name="Matthieu De Mari" userId="dfb708c9-d8dc-439f-9a3b-c772bf4a311c" providerId="ADAL" clId="{0B4C3E23-D85A-46D0-8254-169312CA063A}" dt="2023-02-28T06:50:46.074" v="34" actId="113"/>
        <pc:sldMkLst>
          <pc:docMk/>
          <pc:sldMk cId="771680133" sldId="385"/>
        </pc:sldMkLst>
        <pc:spChg chg="mod">
          <ac:chgData name="Matthieu De Mari" userId="dfb708c9-d8dc-439f-9a3b-c772bf4a311c" providerId="ADAL" clId="{0B4C3E23-D85A-46D0-8254-169312CA063A}" dt="2023-02-28T06:50:46.074" v="34" actId="113"/>
          <ac:spMkLst>
            <pc:docMk/>
            <pc:sldMk cId="771680133" sldId="385"/>
            <ac:spMk id="4" creationId="{69F70E21-E52E-4464-B202-E56F6B06092A}"/>
          </ac:spMkLst>
        </pc:spChg>
      </pc:sldChg>
      <pc:sldChg chg="modSp mod">
        <pc:chgData name="Matthieu De Mari" userId="dfb708c9-d8dc-439f-9a3b-c772bf4a311c" providerId="ADAL" clId="{0B4C3E23-D85A-46D0-8254-169312CA063A}" dt="2023-02-28T06:50:52.396" v="35"/>
        <pc:sldMkLst>
          <pc:docMk/>
          <pc:sldMk cId="4022446105" sldId="386"/>
        </pc:sldMkLst>
        <pc:spChg chg="mod">
          <ac:chgData name="Matthieu De Mari" userId="dfb708c9-d8dc-439f-9a3b-c772bf4a311c" providerId="ADAL" clId="{0B4C3E23-D85A-46D0-8254-169312CA063A}" dt="2023-02-28T06:50:52.396" v="35"/>
          <ac:spMkLst>
            <pc:docMk/>
            <pc:sldMk cId="4022446105" sldId="386"/>
            <ac:spMk id="4" creationId="{69F70E21-E52E-4464-B202-E56F6B06092A}"/>
          </ac:spMkLst>
        </pc:spChg>
      </pc:sldChg>
      <pc:sldChg chg="modSp">
        <pc:chgData name="Matthieu De Mari" userId="dfb708c9-d8dc-439f-9a3b-c772bf4a311c" providerId="ADAL" clId="{0B4C3E23-D85A-46D0-8254-169312CA063A}" dt="2023-02-28T06:53:09.011" v="39" actId="113"/>
        <pc:sldMkLst>
          <pc:docMk/>
          <pc:sldMk cId="1174495175" sldId="411"/>
        </pc:sldMkLst>
        <pc:spChg chg="mod">
          <ac:chgData name="Matthieu De Mari" userId="dfb708c9-d8dc-439f-9a3b-c772bf4a311c" providerId="ADAL" clId="{0B4C3E23-D85A-46D0-8254-169312CA063A}" dt="2023-02-28T06:53:09.011" v="39" actId="113"/>
          <ac:spMkLst>
            <pc:docMk/>
            <pc:sldMk cId="1174495175" sldId="411"/>
            <ac:spMk id="7" creationId="{A5A14BF2-2502-4E07-862B-FE97B7F7E6AD}"/>
          </ac:spMkLst>
        </pc:spChg>
      </pc:sldChg>
      <pc:sldChg chg="modSp">
        <pc:chgData name="Matthieu De Mari" userId="dfb708c9-d8dc-439f-9a3b-c772bf4a311c" providerId="ADAL" clId="{0B4C3E23-D85A-46D0-8254-169312CA063A}" dt="2023-02-28T06:53:04.532" v="36" actId="113"/>
        <pc:sldMkLst>
          <pc:docMk/>
          <pc:sldMk cId="2237654218" sldId="414"/>
        </pc:sldMkLst>
        <pc:spChg chg="mod">
          <ac:chgData name="Matthieu De Mari" userId="dfb708c9-d8dc-439f-9a3b-c772bf4a311c" providerId="ADAL" clId="{0B4C3E23-D85A-46D0-8254-169312CA063A}" dt="2023-02-28T06:53:04.532" v="36" actId="113"/>
          <ac:spMkLst>
            <pc:docMk/>
            <pc:sldMk cId="2237654218" sldId="414"/>
            <ac:spMk id="7" creationId="{A5A14BF2-2502-4E07-862B-FE97B7F7E6AD}"/>
          </ac:spMkLst>
        </pc:spChg>
      </pc:sldChg>
      <pc:sldChg chg="modSp mod">
        <pc:chgData name="Matthieu De Mari" userId="dfb708c9-d8dc-439f-9a3b-c772bf4a311c" providerId="ADAL" clId="{0B4C3E23-D85A-46D0-8254-169312CA063A}" dt="2023-02-28T06:54:02.149" v="43" actId="207"/>
        <pc:sldMkLst>
          <pc:docMk/>
          <pc:sldMk cId="2186947556" sldId="419"/>
        </pc:sldMkLst>
        <pc:spChg chg="mod">
          <ac:chgData name="Matthieu De Mari" userId="dfb708c9-d8dc-439f-9a3b-c772bf4a311c" providerId="ADAL" clId="{0B4C3E23-D85A-46D0-8254-169312CA063A}" dt="2023-02-28T06:54:02.149" v="43" actId="207"/>
          <ac:spMkLst>
            <pc:docMk/>
            <pc:sldMk cId="2186947556" sldId="419"/>
            <ac:spMk id="3" creationId="{20F9CA4A-578B-4D0C-8F9A-C1A5683CF1DE}"/>
          </ac:spMkLst>
        </pc:spChg>
      </pc:sldChg>
      <pc:sldChg chg="modSp mod">
        <pc:chgData name="Matthieu De Mari" userId="dfb708c9-d8dc-439f-9a3b-c772bf4a311c" providerId="ADAL" clId="{0B4C3E23-D85A-46D0-8254-169312CA063A}" dt="2023-02-28T06:53:58.936" v="41" actId="207"/>
        <pc:sldMkLst>
          <pc:docMk/>
          <pc:sldMk cId="3394067004" sldId="420"/>
        </pc:sldMkLst>
        <pc:spChg chg="mod">
          <ac:chgData name="Matthieu De Mari" userId="dfb708c9-d8dc-439f-9a3b-c772bf4a311c" providerId="ADAL" clId="{0B4C3E23-D85A-46D0-8254-169312CA063A}" dt="2023-02-28T06:53:58.936" v="41" actId="207"/>
          <ac:spMkLst>
            <pc:docMk/>
            <pc:sldMk cId="3394067004" sldId="420"/>
            <ac:spMk id="3" creationId="{20F9CA4A-578B-4D0C-8F9A-C1A5683CF1DE}"/>
          </ac:spMkLst>
        </pc:spChg>
      </pc:sldChg>
      <pc:sldChg chg="modSp mod">
        <pc:chgData name="Matthieu De Mari" userId="dfb708c9-d8dc-439f-9a3b-c772bf4a311c" providerId="ADAL" clId="{0B4C3E23-D85A-46D0-8254-169312CA063A}" dt="2023-02-26T10:01:36.358" v="10" actId="20577"/>
        <pc:sldMkLst>
          <pc:docMk/>
          <pc:sldMk cId="2749548827" sldId="432"/>
        </pc:sldMkLst>
        <pc:spChg chg="mod">
          <ac:chgData name="Matthieu De Mari" userId="dfb708c9-d8dc-439f-9a3b-c772bf4a311c" providerId="ADAL" clId="{0B4C3E23-D85A-46D0-8254-169312CA063A}" dt="2023-02-26T10:01:36.358" v="10" actId="20577"/>
          <ac:spMkLst>
            <pc:docMk/>
            <pc:sldMk cId="2749548827" sldId="432"/>
            <ac:spMk id="3" creationId="{C71C8DD6-14D1-44DF-9843-EFEDF44E39A2}"/>
          </ac:spMkLst>
        </pc:spChg>
      </pc:sldChg>
      <pc:sldChg chg="modSp mod">
        <pc:chgData name="Matthieu De Mari" userId="dfb708c9-d8dc-439f-9a3b-c772bf4a311c" providerId="ADAL" clId="{0B4C3E23-D85A-46D0-8254-169312CA063A}" dt="2023-02-28T06:56:20.170" v="52" actId="207"/>
        <pc:sldMkLst>
          <pc:docMk/>
          <pc:sldMk cId="541298772" sldId="443"/>
        </pc:sldMkLst>
        <pc:spChg chg="mod">
          <ac:chgData name="Matthieu De Mari" userId="dfb708c9-d8dc-439f-9a3b-c772bf4a311c" providerId="ADAL" clId="{0B4C3E23-D85A-46D0-8254-169312CA063A}" dt="2023-02-28T06:56:20.170" v="52" actId="207"/>
          <ac:spMkLst>
            <pc:docMk/>
            <pc:sldMk cId="541298772" sldId="443"/>
            <ac:spMk id="4" creationId="{0588E989-731A-4768-8BF7-08997F555195}"/>
          </ac:spMkLst>
        </pc:spChg>
      </pc:sldChg>
      <pc:sldChg chg="modSp">
        <pc:chgData name="Matthieu De Mari" userId="dfb708c9-d8dc-439f-9a3b-c772bf4a311c" providerId="ADAL" clId="{0B4C3E23-D85A-46D0-8254-169312CA063A}" dt="2023-02-28T06:56:45.068" v="54" actId="20577"/>
        <pc:sldMkLst>
          <pc:docMk/>
          <pc:sldMk cId="582557845" sldId="445"/>
        </pc:sldMkLst>
        <pc:spChg chg="mod">
          <ac:chgData name="Matthieu De Mari" userId="dfb708c9-d8dc-439f-9a3b-c772bf4a311c" providerId="ADAL" clId="{0B4C3E23-D85A-46D0-8254-169312CA063A}" dt="2023-02-28T06:56:45.068" v="54" actId="20577"/>
          <ac:spMkLst>
            <pc:docMk/>
            <pc:sldMk cId="582557845" sldId="445"/>
            <ac:spMk id="4" creationId="{0588E989-731A-4768-8BF7-08997F555195}"/>
          </ac:spMkLst>
        </pc:spChg>
      </pc:sldChg>
      <pc:sldChg chg="modSp mod">
        <pc:chgData name="Matthieu De Mari" userId="dfb708c9-d8dc-439f-9a3b-c772bf4a311c" providerId="ADAL" clId="{0B4C3E23-D85A-46D0-8254-169312CA063A}" dt="2023-02-28T06:55:10.313" v="47" actId="20577"/>
        <pc:sldMkLst>
          <pc:docMk/>
          <pc:sldMk cId="735803177" sldId="448"/>
        </pc:sldMkLst>
        <pc:spChg chg="mod">
          <ac:chgData name="Matthieu De Mari" userId="dfb708c9-d8dc-439f-9a3b-c772bf4a311c" providerId="ADAL" clId="{0B4C3E23-D85A-46D0-8254-169312CA063A}" dt="2023-02-28T06:55:10.313" v="47" actId="20577"/>
          <ac:spMkLst>
            <pc:docMk/>
            <pc:sldMk cId="735803177" sldId="448"/>
            <ac:spMk id="3" creationId="{20F9CA4A-578B-4D0C-8F9A-C1A5683CF1DE}"/>
          </ac:spMkLst>
        </pc:spChg>
      </pc:sldChg>
      <pc:sldChg chg="modSp mod">
        <pc:chgData name="Matthieu De Mari" userId="dfb708c9-d8dc-439f-9a3b-c772bf4a311c" providerId="ADAL" clId="{0B4C3E23-D85A-46D0-8254-169312CA063A}" dt="2023-02-26T09:54:01.834" v="5" actId="20577"/>
        <pc:sldMkLst>
          <pc:docMk/>
          <pc:sldMk cId="884260090" sldId="490"/>
        </pc:sldMkLst>
        <pc:spChg chg="mod">
          <ac:chgData name="Matthieu De Mari" userId="dfb708c9-d8dc-439f-9a3b-c772bf4a311c" providerId="ADAL" clId="{0B4C3E23-D85A-46D0-8254-169312CA063A}" dt="2023-02-26T09:54:01.834" v="5" actId="20577"/>
          <ac:spMkLst>
            <pc:docMk/>
            <pc:sldMk cId="884260090" sldId="490"/>
            <ac:spMk id="2" creationId="{49D40417-A4D3-4CE8-96E7-708E2439AE7B}"/>
          </ac:spMkLst>
        </pc:spChg>
      </pc:sldChg>
      <pc:sldChg chg="modSp mod">
        <pc:chgData name="Matthieu De Mari" userId="dfb708c9-d8dc-439f-9a3b-c772bf4a311c" providerId="ADAL" clId="{0B4C3E23-D85A-46D0-8254-169312CA063A}" dt="2023-02-28T06:50:16.231" v="26" actId="20577"/>
        <pc:sldMkLst>
          <pc:docMk/>
          <pc:sldMk cId="3250909486" sldId="491"/>
        </pc:sldMkLst>
        <pc:spChg chg="mod">
          <ac:chgData name="Matthieu De Mari" userId="dfb708c9-d8dc-439f-9a3b-c772bf4a311c" providerId="ADAL" clId="{0B4C3E23-D85A-46D0-8254-169312CA063A}" dt="2023-02-28T06:50:16.231" v="26" actId="20577"/>
          <ac:spMkLst>
            <pc:docMk/>
            <pc:sldMk cId="3250909486" sldId="491"/>
            <ac:spMk id="3" creationId="{BC344B98-D63B-47CA-A572-6559BCA9DA16}"/>
          </ac:spMkLst>
        </pc:spChg>
      </pc:sldChg>
      <pc:sldChg chg="modSp mod">
        <pc:chgData name="Matthieu De Mari" userId="dfb708c9-d8dc-439f-9a3b-c772bf4a311c" providerId="ADAL" clId="{0B4C3E23-D85A-46D0-8254-169312CA063A}" dt="2023-02-28T06:54:05.072" v="45" actId="207"/>
        <pc:sldMkLst>
          <pc:docMk/>
          <pc:sldMk cId="2914537669" sldId="495"/>
        </pc:sldMkLst>
        <pc:spChg chg="mod">
          <ac:chgData name="Matthieu De Mari" userId="dfb708c9-d8dc-439f-9a3b-c772bf4a311c" providerId="ADAL" clId="{0B4C3E23-D85A-46D0-8254-169312CA063A}" dt="2023-02-28T06:54:05.072" v="45" actId="207"/>
          <ac:spMkLst>
            <pc:docMk/>
            <pc:sldMk cId="2914537669" sldId="495"/>
            <ac:spMk id="3" creationId="{20F9CA4A-578B-4D0C-8F9A-C1A5683CF1DE}"/>
          </ac:spMkLst>
        </pc:spChg>
      </pc:sldChg>
    </pc:docChg>
  </pc:docChgLst>
  <pc:docChgLst>
    <pc:chgData name="Matthieu De Mari" userId="dfb708c9-d8dc-439f-9a3b-c772bf4a311c" providerId="ADAL" clId="{A944A0F2-3828-47F5-8BD5-2BD4F343A497}"/>
    <pc:docChg chg="custSel mod addSld modSld sldOrd modMainMaster">
      <pc:chgData name="Matthieu De Mari" userId="dfb708c9-d8dc-439f-9a3b-c772bf4a311c" providerId="ADAL" clId="{A944A0F2-3828-47F5-8BD5-2BD4F343A497}" dt="2022-10-17T06:15:46.690" v="116" actId="5793"/>
      <pc:docMkLst>
        <pc:docMk/>
      </pc:docMkLst>
      <pc:sldChg chg="add">
        <pc:chgData name="Matthieu De Mari" userId="dfb708c9-d8dc-439f-9a3b-c772bf4a311c" providerId="ADAL" clId="{A944A0F2-3828-47F5-8BD5-2BD4F343A497}" dt="2022-10-11T09:35:37.658" v="3"/>
        <pc:sldMkLst>
          <pc:docMk/>
          <pc:sldMk cId="3218179631" sldId="256"/>
        </pc:sldMkLst>
      </pc:sldChg>
      <pc:sldChg chg="add">
        <pc:chgData name="Matthieu De Mari" userId="dfb708c9-d8dc-439f-9a3b-c772bf4a311c" providerId="ADAL" clId="{A944A0F2-3828-47F5-8BD5-2BD4F343A497}" dt="2022-10-11T09:38:33.825" v="14"/>
        <pc:sldMkLst>
          <pc:docMk/>
          <pc:sldMk cId="2963863867" sldId="258"/>
        </pc:sldMkLst>
      </pc:sldChg>
      <pc:sldChg chg="add">
        <pc:chgData name="Matthieu De Mari" userId="dfb708c9-d8dc-439f-9a3b-c772bf4a311c" providerId="ADAL" clId="{A944A0F2-3828-47F5-8BD5-2BD4F343A497}" dt="2022-10-11T09:41:10.286" v="30"/>
        <pc:sldMkLst>
          <pc:docMk/>
          <pc:sldMk cId="366248794" sldId="260"/>
        </pc:sldMkLst>
      </pc:sldChg>
      <pc:sldChg chg="add">
        <pc:chgData name="Matthieu De Mari" userId="dfb708c9-d8dc-439f-9a3b-c772bf4a311c" providerId="ADAL" clId="{A944A0F2-3828-47F5-8BD5-2BD4F343A497}" dt="2022-10-11T09:41:37.169" v="42"/>
        <pc:sldMkLst>
          <pc:docMk/>
          <pc:sldMk cId="1299868939" sldId="261"/>
        </pc:sldMkLst>
      </pc:sldChg>
      <pc:sldChg chg="addSp modSp">
        <pc:chgData name="Matthieu De Mari" userId="dfb708c9-d8dc-439f-9a3b-c772bf4a311c" providerId="ADAL" clId="{A944A0F2-3828-47F5-8BD5-2BD4F343A497}" dt="2022-10-11T08:35:57.860" v="0"/>
        <pc:sldMkLst>
          <pc:docMk/>
          <pc:sldMk cId="4235240194" sldId="384"/>
        </pc:sldMkLst>
        <pc:spChg chg="add mod">
          <ac:chgData name="Matthieu De Mari" userId="dfb708c9-d8dc-439f-9a3b-c772bf4a311c" providerId="ADAL" clId="{A944A0F2-3828-47F5-8BD5-2BD4F343A497}" dt="2022-10-11T08:35:57.860" v="0"/>
          <ac:spMkLst>
            <pc:docMk/>
            <pc:sldMk cId="4235240194" sldId="384"/>
            <ac:spMk id="7" creationId="{418DCC8D-01CF-6453-5681-A9272F627411}"/>
          </ac:spMkLst>
        </pc:spChg>
      </pc:sldChg>
      <pc:sldChg chg="modSp mod">
        <pc:chgData name="Matthieu De Mari" userId="dfb708c9-d8dc-439f-9a3b-c772bf4a311c" providerId="ADAL" clId="{A944A0F2-3828-47F5-8BD5-2BD4F343A497}" dt="2022-10-17T06:15:46.690" v="116" actId="5793"/>
        <pc:sldMkLst>
          <pc:docMk/>
          <pc:sldMk cId="632175959" sldId="393"/>
        </pc:sldMkLst>
        <pc:spChg chg="mod">
          <ac:chgData name="Matthieu De Mari" userId="dfb708c9-d8dc-439f-9a3b-c772bf4a311c" providerId="ADAL" clId="{A944A0F2-3828-47F5-8BD5-2BD4F343A497}" dt="2022-10-17T06:15:46.690" v="116" actId="5793"/>
          <ac:spMkLst>
            <pc:docMk/>
            <pc:sldMk cId="632175959" sldId="393"/>
            <ac:spMk id="8" creationId="{4207F9EF-A42D-4D0B-AEFC-2F1D854B5DFC}"/>
          </ac:spMkLst>
        </pc:spChg>
      </pc:sldChg>
      <pc:sldChg chg="addSp modSp ord">
        <pc:chgData name="Matthieu De Mari" userId="dfb708c9-d8dc-439f-9a3b-c772bf4a311c" providerId="ADAL" clId="{A944A0F2-3828-47F5-8BD5-2BD4F343A497}" dt="2022-10-11T08:38:52.236" v="2"/>
        <pc:sldMkLst>
          <pc:docMk/>
          <pc:sldMk cId="2854770973" sldId="424"/>
        </pc:sldMkLst>
        <pc:picChg chg="add mod">
          <ac:chgData name="Matthieu De Mari" userId="dfb708c9-d8dc-439f-9a3b-c772bf4a311c" providerId="ADAL" clId="{A944A0F2-3828-47F5-8BD5-2BD4F343A497}" dt="2022-10-11T08:38:43.304" v="1"/>
          <ac:picMkLst>
            <pc:docMk/>
            <pc:sldMk cId="2854770973" sldId="424"/>
            <ac:picMk id="3" creationId="{625CFD9B-6B20-4AF7-7842-A5C5CCAFC8FC}"/>
          </ac:picMkLst>
        </pc:picChg>
      </pc:sldChg>
      <pc:sldChg chg="modSp">
        <pc:chgData name="Matthieu De Mari" userId="dfb708c9-d8dc-439f-9a3b-c772bf4a311c" providerId="ADAL" clId="{A944A0F2-3828-47F5-8BD5-2BD4F343A497}" dt="2022-10-11T09:43:31.527" v="63" actId="20577"/>
        <pc:sldMkLst>
          <pc:docMk/>
          <pc:sldMk cId="3196389800" sldId="438"/>
        </pc:sldMkLst>
        <pc:spChg chg="mod">
          <ac:chgData name="Matthieu De Mari" userId="dfb708c9-d8dc-439f-9a3b-c772bf4a311c" providerId="ADAL" clId="{A944A0F2-3828-47F5-8BD5-2BD4F343A497}" dt="2022-10-11T09:43:31.527" v="63" actId="20577"/>
          <ac:spMkLst>
            <pc:docMk/>
            <pc:sldMk cId="3196389800" sldId="438"/>
            <ac:spMk id="5" creationId="{86405373-B692-4F45-A52E-798519B259BF}"/>
          </ac:spMkLst>
        </pc:spChg>
      </pc:sldChg>
      <pc:sldChg chg="modSp">
        <pc:chgData name="Matthieu De Mari" userId="dfb708c9-d8dc-439f-9a3b-c772bf4a311c" providerId="ADAL" clId="{A944A0F2-3828-47F5-8BD5-2BD4F343A497}" dt="2022-10-11T09:43:18.456" v="61" actId="20577"/>
        <pc:sldMkLst>
          <pc:docMk/>
          <pc:sldMk cId="1837395448" sldId="439"/>
        </pc:sldMkLst>
        <pc:spChg chg="mod">
          <ac:chgData name="Matthieu De Mari" userId="dfb708c9-d8dc-439f-9a3b-c772bf4a311c" providerId="ADAL" clId="{A944A0F2-3828-47F5-8BD5-2BD4F343A497}" dt="2022-10-11T09:43:18.456" v="61" actId="20577"/>
          <ac:spMkLst>
            <pc:docMk/>
            <pc:sldMk cId="1837395448" sldId="439"/>
            <ac:spMk id="5" creationId="{86405373-B692-4F45-A52E-798519B259BF}"/>
          </ac:spMkLst>
        </pc:spChg>
      </pc:sldChg>
      <pc:sldChg chg="modSp">
        <pc:chgData name="Matthieu De Mari" userId="dfb708c9-d8dc-439f-9a3b-c772bf4a311c" providerId="ADAL" clId="{A944A0F2-3828-47F5-8BD5-2BD4F343A497}" dt="2022-10-11T09:43:36.689" v="65" actId="20577"/>
        <pc:sldMkLst>
          <pc:docMk/>
          <pc:sldMk cId="808871128" sldId="440"/>
        </pc:sldMkLst>
        <pc:spChg chg="mod">
          <ac:chgData name="Matthieu De Mari" userId="dfb708c9-d8dc-439f-9a3b-c772bf4a311c" providerId="ADAL" clId="{A944A0F2-3828-47F5-8BD5-2BD4F343A497}" dt="2022-10-11T09:43:36.689" v="65" actId="20577"/>
          <ac:spMkLst>
            <pc:docMk/>
            <pc:sldMk cId="808871128" sldId="440"/>
            <ac:spMk id="5" creationId="{86405373-B692-4F45-A52E-798519B259BF}"/>
          </ac:spMkLst>
        </pc:spChg>
      </pc:sldChg>
      <pc:sldChg chg="addSp modSp">
        <pc:chgData name="Matthieu De Mari" userId="dfb708c9-d8dc-439f-9a3b-c772bf4a311c" providerId="ADAL" clId="{A944A0F2-3828-47F5-8BD5-2BD4F343A497}" dt="2022-10-11T09:40:25.653" v="29" actId="207"/>
        <pc:sldMkLst>
          <pc:docMk/>
          <pc:sldMk cId="1420036259" sldId="441"/>
        </pc:sldMkLst>
        <pc:spChg chg="mod">
          <ac:chgData name="Matthieu De Mari" userId="dfb708c9-d8dc-439f-9a3b-c772bf4a311c" providerId="ADAL" clId="{A944A0F2-3828-47F5-8BD5-2BD4F343A497}" dt="2022-10-11T09:40:25.653" v="29" actId="207"/>
          <ac:spMkLst>
            <pc:docMk/>
            <pc:sldMk cId="1420036259" sldId="441"/>
            <ac:spMk id="8" creationId="{A7DECBDB-AE41-402A-8384-975B405BF665}"/>
          </ac:spMkLst>
        </pc:spChg>
        <pc:picChg chg="add mod">
          <ac:chgData name="Matthieu De Mari" userId="dfb708c9-d8dc-439f-9a3b-c772bf4a311c" providerId="ADAL" clId="{A944A0F2-3828-47F5-8BD5-2BD4F343A497}" dt="2022-10-11T09:37:48.139" v="7"/>
          <ac:picMkLst>
            <pc:docMk/>
            <pc:sldMk cId="1420036259" sldId="441"/>
            <ac:picMk id="3" creationId="{D2B9752B-66B1-8CF5-046D-A16D4F011C0F}"/>
          </ac:picMkLst>
        </pc:picChg>
      </pc:sldChg>
      <pc:sldChg chg="addSp modSp ord">
        <pc:chgData name="Matthieu De Mari" userId="dfb708c9-d8dc-439f-9a3b-c772bf4a311c" providerId="ADAL" clId="{A944A0F2-3828-47F5-8BD5-2BD4F343A497}" dt="2022-10-11T09:44:47.475" v="69"/>
        <pc:sldMkLst>
          <pc:docMk/>
          <pc:sldMk cId="323431172" sldId="442"/>
        </pc:sldMkLst>
        <pc:spChg chg="mod">
          <ac:chgData name="Matthieu De Mari" userId="dfb708c9-d8dc-439f-9a3b-c772bf4a311c" providerId="ADAL" clId="{A944A0F2-3828-47F5-8BD5-2BD4F343A497}" dt="2022-10-11T09:39:45.455" v="23" actId="20577"/>
          <ac:spMkLst>
            <pc:docMk/>
            <pc:sldMk cId="323431172" sldId="442"/>
            <ac:spMk id="4" creationId="{0588E989-731A-4768-8BF7-08997F555195}"/>
          </ac:spMkLst>
        </pc:spChg>
        <pc:picChg chg="add mod">
          <ac:chgData name="Matthieu De Mari" userId="dfb708c9-d8dc-439f-9a3b-c772bf4a311c" providerId="ADAL" clId="{A944A0F2-3828-47F5-8BD5-2BD4F343A497}" dt="2022-10-11T09:43:59.148" v="66"/>
          <ac:picMkLst>
            <pc:docMk/>
            <pc:sldMk cId="323431172" sldId="442"/>
            <ac:picMk id="3" creationId="{B0D3F17F-F94E-D7E9-AF26-8AE378135FE3}"/>
          </ac:picMkLst>
        </pc:picChg>
      </pc:sldChg>
      <pc:sldChg chg="addSp modSp">
        <pc:chgData name="Matthieu De Mari" userId="dfb708c9-d8dc-439f-9a3b-c772bf4a311c" providerId="ADAL" clId="{A944A0F2-3828-47F5-8BD5-2BD4F343A497}" dt="2022-10-11T09:37:57.980" v="9"/>
        <pc:sldMkLst>
          <pc:docMk/>
          <pc:sldMk cId="541298772" sldId="443"/>
        </pc:sldMkLst>
        <pc:picChg chg="add mod">
          <ac:chgData name="Matthieu De Mari" userId="dfb708c9-d8dc-439f-9a3b-c772bf4a311c" providerId="ADAL" clId="{A944A0F2-3828-47F5-8BD5-2BD4F343A497}" dt="2022-10-11T09:37:57.980" v="9"/>
          <ac:picMkLst>
            <pc:docMk/>
            <pc:sldMk cId="541298772" sldId="443"/>
            <ac:picMk id="3" creationId="{59A3B445-BE24-F163-8CEE-D3E086E5603E}"/>
          </ac:picMkLst>
        </pc:picChg>
      </pc:sldChg>
      <pc:sldChg chg="addSp modSp">
        <pc:chgData name="Matthieu De Mari" userId="dfb708c9-d8dc-439f-9a3b-c772bf4a311c" providerId="ADAL" clId="{A944A0F2-3828-47F5-8BD5-2BD4F343A497}" dt="2022-10-11T09:41:27.701" v="41" actId="20577"/>
        <pc:sldMkLst>
          <pc:docMk/>
          <pc:sldMk cId="1603844031" sldId="444"/>
        </pc:sldMkLst>
        <pc:spChg chg="mod">
          <ac:chgData name="Matthieu De Mari" userId="dfb708c9-d8dc-439f-9a3b-c772bf4a311c" providerId="ADAL" clId="{A944A0F2-3828-47F5-8BD5-2BD4F343A497}" dt="2022-10-11T09:41:27.701" v="41" actId="20577"/>
          <ac:spMkLst>
            <pc:docMk/>
            <pc:sldMk cId="1603844031" sldId="444"/>
            <ac:spMk id="4" creationId="{0588E989-731A-4768-8BF7-08997F555195}"/>
          </ac:spMkLst>
        </pc:spChg>
        <pc:picChg chg="add mod">
          <ac:chgData name="Matthieu De Mari" userId="dfb708c9-d8dc-439f-9a3b-c772bf4a311c" providerId="ADAL" clId="{A944A0F2-3828-47F5-8BD5-2BD4F343A497}" dt="2022-10-11T09:38:01.986" v="10"/>
          <ac:picMkLst>
            <pc:docMk/>
            <pc:sldMk cId="1603844031" sldId="444"/>
            <ac:picMk id="3" creationId="{1D444523-F41E-D69D-C4BE-EF50CDE082A3}"/>
          </ac:picMkLst>
        </pc:picChg>
      </pc:sldChg>
      <pc:sldChg chg="addSp modSp">
        <pc:chgData name="Matthieu De Mari" userId="dfb708c9-d8dc-439f-9a3b-c772bf4a311c" providerId="ADAL" clId="{A944A0F2-3828-47F5-8BD5-2BD4F343A497}" dt="2022-10-11T09:41:52.295" v="44" actId="20577"/>
        <pc:sldMkLst>
          <pc:docMk/>
          <pc:sldMk cId="582557845" sldId="445"/>
        </pc:sldMkLst>
        <pc:spChg chg="mod">
          <ac:chgData name="Matthieu De Mari" userId="dfb708c9-d8dc-439f-9a3b-c772bf4a311c" providerId="ADAL" clId="{A944A0F2-3828-47F5-8BD5-2BD4F343A497}" dt="2022-10-11T09:41:52.295" v="44" actId="20577"/>
          <ac:spMkLst>
            <pc:docMk/>
            <pc:sldMk cId="582557845" sldId="445"/>
            <ac:spMk id="4" creationId="{0588E989-731A-4768-8BF7-08997F555195}"/>
          </ac:spMkLst>
        </pc:spChg>
        <pc:picChg chg="add mod">
          <ac:chgData name="Matthieu De Mari" userId="dfb708c9-d8dc-439f-9a3b-c772bf4a311c" providerId="ADAL" clId="{A944A0F2-3828-47F5-8BD5-2BD4F343A497}" dt="2022-10-11T09:38:05.864" v="11"/>
          <ac:picMkLst>
            <pc:docMk/>
            <pc:sldMk cId="582557845" sldId="445"/>
            <ac:picMk id="3" creationId="{A6A9328E-4D21-7629-F516-ACD34553E4C9}"/>
          </ac:picMkLst>
        </pc:picChg>
      </pc:sldChg>
      <pc:sldChg chg="addSp modSp">
        <pc:chgData name="Matthieu De Mari" userId="dfb708c9-d8dc-439f-9a3b-c772bf4a311c" providerId="ADAL" clId="{A944A0F2-3828-47F5-8BD5-2BD4F343A497}" dt="2022-10-11T09:38:10.179" v="12"/>
        <pc:sldMkLst>
          <pc:docMk/>
          <pc:sldMk cId="994530614" sldId="446"/>
        </pc:sldMkLst>
        <pc:picChg chg="add mod">
          <ac:chgData name="Matthieu De Mari" userId="dfb708c9-d8dc-439f-9a3b-c772bf4a311c" providerId="ADAL" clId="{A944A0F2-3828-47F5-8BD5-2BD4F343A497}" dt="2022-10-11T09:38:10.179" v="12"/>
          <ac:picMkLst>
            <pc:docMk/>
            <pc:sldMk cId="994530614" sldId="446"/>
            <ac:picMk id="3" creationId="{AB5650FD-1828-B5C4-03C6-6C4E36E153FF}"/>
          </ac:picMkLst>
        </pc:picChg>
      </pc:sldChg>
      <pc:sldChg chg="addSp modSp">
        <pc:chgData name="Matthieu De Mari" userId="dfb708c9-d8dc-439f-9a3b-c772bf4a311c" providerId="ADAL" clId="{A944A0F2-3828-47F5-8BD5-2BD4F343A497}" dt="2022-10-11T09:40:17.904" v="27" actId="207"/>
        <pc:sldMkLst>
          <pc:docMk/>
          <pc:sldMk cId="3133532589" sldId="497"/>
        </pc:sldMkLst>
        <pc:spChg chg="mod">
          <ac:chgData name="Matthieu De Mari" userId="dfb708c9-d8dc-439f-9a3b-c772bf4a311c" providerId="ADAL" clId="{A944A0F2-3828-47F5-8BD5-2BD4F343A497}" dt="2022-10-11T09:40:17.904" v="27" actId="207"/>
          <ac:spMkLst>
            <pc:docMk/>
            <pc:sldMk cId="3133532589" sldId="497"/>
            <ac:spMk id="4" creationId="{0588E989-731A-4768-8BF7-08997F555195}"/>
          </ac:spMkLst>
        </pc:spChg>
        <pc:picChg chg="add mod">
          <ac:chgData name="Matthieu De Mari" userId="dfb708c9-d8dc-439f-9a3b-c772bf4a311c" providerId="ADAL" clId="{A944A0F2-3828-47F5-8BD5-2BD4F343A497}" dt="2022-10-11T09:38:17.248" v="13"/>
          <ac:picMkLst>
            <pc:docMk/>
            <pc:sldMk cId="3133532589" sldId="497"/>
            <ac:picMk id="3" creationId="{E31E5EE0-7BD5-7438-381E-844FE4AFB62F}"/>
          </ac:picMkLst>
        </pc:picChg>
      </pc:sldChg>
      <pc:sldChg chg="modSp">
        <pc:chgData name="Matthieu De Mari" userId="dfb708c9-d8dc-439f-9a3b-c772bf4a311c" providerId="ADAL" clId="{A944A0F2-3828-47F5-8BD5-2BD4F343A497}" dt="2022-10-11T09:44:32.569" v="68"/>
        <pc:sldMkLst>
          <pc:docMk/>
          <pc:sldMk cId="3944619227" sldId="498"/>
        </pc:sldMkLst>
        <pc:spChg chg="mod">
          <ac:chgData name="Matthieu De Mari" userId="dfb708c9-d8dc-439f-9a3b-c772bf4a311c" providerId="ADAL" clId="{A944A0F2-3828-47F5-8BD5-2BD4F343A497}" dt="2022-10-11T09:44:32.569" v="68"/>
          <ac:spMkLst>
            <pc:docMk/>
            <pc:sldMk cId="3944619227" sldId="498"/>
            <ac:spMk id="8" creationId="{0CC55B74-106E-4B6E-ABF6-0A1EE874B35D}"/>
          </ac:spMkLst>
        </pc:spChg>
      </pc:sldChg>
      <pc:sldChg chg="addSp modSp ord">
        <pc:chgData name="Matthieu De Mari" userId="dfb708c9-d8dc-439f-9a3b-c772bf4a311c" providerId="ADAL" clId="{A944A0F2-3828-47F5-8BD5-2BD4F343A497}" dt="2022-10-11T09:45:09.050" v="70"/>
        <pc:sldMkLst>
          <pc:docMk/>
          <pc:sldMk cId="2119101614" sldId="499"/>
        </pc:sldMkLst>
        <pc:picChg chg="add mod">
          <ac:chgData name="Matthieu De Mari" userId="dfb708c9-d8dc-439f-9a3b-c772bf4a311c" providerId="ADAL" clId="{A944A0F2-3828-47F5-8BD5-2BD4F343A497}" dt="2022-10-11T09:37:54.378" v="8"/>
          <ac:picMkLst>
            <pc:docMk/>
            <pc:sldMk cId="2119101614" sldId="499"/>
            <ac:picMk id="3" creationId="{AE3712A2-41CD-712C-49DA-F4709C20F8CD}"/>
          </ac:picMkLst>
        </pc:picChg>
      </pc:sldChg>
      <pc:sldChg chg="addSp">
        <pc:chgData name="Matthieu De Mari" userId="dfb708c9-d8dc-439f-9a3b-c772bf4a311c" providerId="ADAL" clId="{A944A0F2-3828-47F5-8BD5-2BD4F343A497}" dt="2022-10-11T09:36:51.086" v="5"/>
        <pc:sldMkLst>
          <pc:docMk/>
          <pc:sldMk cId="3105352976" sldId="502"/>
        </pc:sldMkLst>
        <pc:picChg chg="add">
          <ac:chgData name="Matthieu De Mari" userId="dfb708c9-d8dc-439f-9a3b-c772bf4a311c" providerId="ADAL" clId="{A944A0F2-3828-47F5-8BD5-2BD4F343A497}" dt="2022-10-11T09:35:54.426" v="4"/>
          <ac:picMkLst>
            <pc:docMk/>
            <pc:sldMk cId="3105352976" sldId="502"/>
            <ac:picMk id="3" creationId="{DB01FB1E-CA28-CD78-15DC-39E4CFB8F548}"/>
          </ac:picMkLst>
        </pc:picChg>
        <pc:picChg chg="add">
          <ac:chgData name="Matthieu De Mari" userId="dfb708c9-d8dc-439f-9a3b-c772bf4a311c" providerId="ADAL" clId="{A944A0F2-3828-47F5-8BD5-2BD4F343A497}" dt="2022-10-11T09:36:51.086" v="5"/>
          <ac:picMkLst>
            <pc:docMk/>
            <pc:sldMk cId="3105352976" sldId="502"/>
            <ac:picMk id="5" creationId="{5F765F25-8BAC-5250-BDD5-DD649D64BD57}"/>
          </ac:picMkLst>
        </pc:picChg>
      </pc:sldChg>
      <pc:sldChg chg="add">
        <pc:chgData name="Matthieu De Mari" userId="dfb708c9-d8dc-439f-9a3b-c772bf4a311c" providerId="ADAL" clId="{A944A0F2-3828-47F5-8BD5-2BD4F343A497}" dt="2022-10-11T09:37:40.664" v="6"/>
        <pc:sldMkLst>
          <pc:docMk/>
          <pc:sldMk cId="1366251527" sldId="503"/>
        </pc:sldMkLst>
      </pc:sldChg>
      <pc:sldMasterChg chg="addSp mod">
        <pc:chgData name="Matthieu De Mari" userId="dfb708c9-d8dc-439f-9a3b-c772bf4a311c" providerId="ADAL" clId="{A944A0F2-3828-47F5-8BD5-2BD4F343A497}" dt="2022-10-17T06:15:29.349" v="71" actId="33475"/>
        <pc:sldMasterMkLst>
          <pc:docMk/>
          <pc:sldMasterMk cId="2168708284" sldId="2147483648"/>
        </pc:sldMasterMkLst>
        <pc:spChg chg="add">
          <ac:chgData name="Matthieu De Mari" userId="dfb708c9-d8dc-439f-9a3b-c772bf4a311c" providerId="ADAL" clId="{A944A0F2-3828-47F5-8BD5-2BD4F343A497}" dt="2022-10-17T06:15:29.349" v="71" actId="33475"/>
          <ac:spMkLst>
            <pc:docMk/>
            <pc:sldMasterMk cId="2168708284" sldId="2147483648"/>
            <ac:spMk id="9" creationId="{750C54AC-7080-FCF2-1291-2455FB5EFF2A}"/>
          </ac:spMkLst>
        </pc:spChg>
        <pc:spChg chg="add">
          <ac:chgData name="Matthieu De Mari" userId="dfb708c9-d8dc-439f-9a3b-c772bf4a311c" providerId="ADAL" clId="{A944A0F2-3828-47F5-8BD5-2BD4F343A497}" dt="2022-10-17T06:15:29.349" v="71" actId="33475"/>
          <ac:spMkLst>
            <pc:docMk/>
            <pc:sldMasterMk cId="2168708284" sldId="2147483648"/>
            <ac:spMk id="10" creationId="{C8DBC729-548E-F86C-FE39-2A43BE47CBB9}"/>
          </ac:spMkLst>
        </pc:sp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1.png"/><Relationship Id="rId1" Type="http://schemas.openxmlformats.org/officeDocument/2006/relationships/image" Target="../media/image3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0B23C83-0E3C-4596-98FF-5B08CE63181D}">
          <dgm:prSet phldrT="[Text]"/>
          <dgm:spPr/>
          <dgm:t>
            <a:bodyPr/>
            <a:lstStyle/>
            <a:p>
              <a:r>
                <a:rPr lang="en-US" dirty="0"/>
                <a:t>Word </a:t>
              </a:r>
              <a14:m>
                <m:oMath xmlns:m="http://schemas.openxmlformats.org/officeDocument/2006/math">
                  <m:r>
                    <a:rPr lang="en-US" i="1" dirty="0" smtClean="0">
                      <a:latin typeface="Cambria Math" panose="02040503050406030204" pitchFamily="18" charset="0"/>
                    </a:rPr>
                    <m:t>𝑥</m:t>
                  </m:r>
                </m:oMath>
              </a14:m>
              <a:br>
                <a:rPr lang="en-US" dirty="0"/>
              </a:br>
              <a:r>
                <a:rPr lang="en-US" dirty="0"/>
                <a:t>(e.g.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𝑐𝑎𝑡</m:t>
                  </m:r>
                  <m:r>
                    <a:rPr lang="en-US" i="1" dirty="0" smtClean="0">
                      <a:latin typeface="Cambria Math" panose="02040503050406030204" pitchFamily="18" charset="0"/>
                    </a:rPr>
                    <m:t>”</m:t>
                  </m:r>
                </m:oMath>
              </a14:m>
              <a:r>
                <a:rPr lang="en-US" dirty="0"/>
                <a:t>)</a:t>
              </a:r>
              <a:endParaRPr lang="en-GB" dirty="0"/>
            </a:p>
          </dgm:t>
        </dgm:pt>
      </mc:Choice>
      <mc:Fallback xmlns="">
        <dgm:pt modelId="{90B23C83-0E3C-4596-98FF-5B08CE63181D}">
          <dgm:prSet phldrT="[Text]"/>
          <dgm:spPr/>
          <dgm:t>
            <a:bodyPr/>
            <a:lstStyle/>
            <a:p>
              <a:r>
                <a:rPr lang="en-US" dirty="0"/>
                <a:t>Word </a:t>
              </a:r>
              <a:r>
                <a:rPr lang="en-US" i="0" dirty="0">
                  <a:latin typeface="Cambria Math" panose="02040503050406030204" pitchFamily="18" charset="0"/>
                </a:rPr>
                <a:t>𝑥</a:t>
              </a:r>
              <a:br>
                <a:rPr lang="en-US" dirty="0"/>
              </a:br>
              <a:r>
                <a:rPr lang="en-US" dirty="0"/>
                <a:t>(e.g. </a:t>
              </a:r>
              <a:r>
                <a:rPr lang="en-US" i="0" dirty="0">
                  <a:latin typeface="Cambria Math" panose="02040503050406030204" pitchFamily="18" charset="0"/>
                </a:rPr>
                <a:t>𝑥 = “𝑐𝑎𝑡”</a:t>
              </a:r>
              <a:r>
                <a:rPr lang="en-US" dirty="0"/>
                <a:t>)</a:t>
              </a:r>
              <a:endParaRPr lang="en-GB" dirty="0"/>
            </a:p>
          </dgm:t>
        </dgm:pt>
      </mc:Fallback>
    </mc:AlternateConten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mc:AlternateContent xmlns:mc="http://schemas.openxmlformats.org/markup-compatibility/2006" xmlns:a14="http://schemas.microsoft.com/office/drawing/2010/main">
      <mc:Choice Requires="a14">
        <dgm:pt modelId="{70F6BBA3-488E-48E8-AB71-4E269DB50EF2}">
          <dgm:prSet phldrT="[Text]"/>
          <dgm:spPr/>
          <dgm:t>
            <a:bodyPr/>
            <a:lstStyle/>
            <a:p>
              <a:r>
                <a:rPr lang="en-US" dirty="0"/>
                <a:t>Embedding function </a:t>
              </a:r>
              <a14:m>
                <m:oMath xmlns:m="http://schemas.openxmlformats.org/officeDocument/2006/math">
                  <m:r>
                    <a:rPr lang="en-US" i="1" dirty="0" smtClean="0">
                      <a:latin typeface="Cambria Math" panose="02040503050406030204" pitchFamily="18" charset="0"/>
                    </a:rPr>
                    <m:t>𝑓</m:t>
                  </m:r>
                </m:oMath>
              </a14:m>
              <a:endParaRPr lang="en-GB" dirty="0"/>
            </a:p>
          </dgm:t>
        </dgm:pt>
      </mc:Choice>
      <mc:Fallback xmlns="">
        <dgm:pt modelId="{70F6BBA3-488E-48E8-AB71-4E269DB50EF2}">
          <dgm:prSet phldrT="[Text]"/>
          <dgm:spPr/>
          <dgm:t>
            <a:bodyPr/>
            <a:lstStyle/>
            <a:p>
              <a:r>
                <a:rPr lang="en-US" dirty="0"/>
                <a:t>Embedding function </a:t>
              </a:r>
              <a:r>
                <a:rPr lang="en-US" i="0" dirty="0">
                  <a:latin typeface="Cambria Math" panose="02040503050406030204" pitchFamily="18" charset="0"/>
                </a:rPr>
                <a:t>𝑓</a:t>
              </a:r>
              <a:endParaRPr lang="en-GB" dirty="0"/>
            </a:p>
          </dgm:t>
        </dgm:pt>
      </mc:Fallback>
    </mc:AlternateConten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mc:AlternateContent xmlns:mc="http://schemas.openxmlformats.org/markup-compatibility/2006" xmlns:a14="http://schemas.microsoft.com/office/drawing/2010/main">
      <mc:Choice Requires="a14">
        <dgm:pt modelId="{BF0B8D0A-7A01-4D57-9C7C-9118E77AE360}">
          <dgm:prSet phldrT="[Text]"/>
          <dgm:spPr/>
          <dgm:t>
            <a:bodyPr/>
            <a:lstStyle/>
            <a:p>
              <a:pPr/>
              <a:r>
                <a:rPr lang="en-US" dirty="0"/>
                <a:t>Word Embedding</a:t>
              </a:r>
              <a:br>
                <a:rPr lang="en-US" dirty="0"/>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en-GB" dirty="0"/>
            </a:p>
            <a:p>
              <a:r>
                <a:rPr lang="en-GB" dirty="0"/>
                <a:t>(e.g.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 (0.2, 0, 4.7, 2.8, 1,…)</m:t>
                  </m:r>
                </m:oMath>
              </a14:m>
              <a:r>
                <a:rPr lang="en-GB" dirty="0"/>
                <a:t>)</a:t>
              </a:r>
            </a:p>
          </dgm:t>
        </dgm:pt>
      </mc:Choice>
      <mc:Fallback xmlns="">
        <dgm:pt modelId="{BF0B8D0A-7A01-4D57-9C7C-9118E77AE360}">
          <dgm:prSet phldrT="[Text]"/>
          <dgm:spPr/>
          <dgm:t>
            <a:bodyPr/>
            <a:lstStyle/>
            <a:p>
              <a:pPr/>
              <a:r>
                <a:rPr lang="en-US" dirty="0"/>
                <a:t>Word Embedding</a:t>
              </a:r>
              <a:br>
                <a:rPr lang="en-US" dirty="0"/>
              </a:br>
              <a:r>
                <a:rPr lang="en-US" i="0" dirty="0">
                  <a:latin typeface="Cambria Math" panose="02040503050406030204" pitchFamily="18" charset="0"/>
                </a:rPr>
                <a:t> </a:t>
              </a:r>
              <a:r>
                <a:rPr lang="en-US" b="0" i="0" dirty="0">
                  <a:latin typeface="Cambria Math" panose="02040503050406030204" pitchFamily="18" charset="0"/>
                </a:rPr>
                <a:t>𝑥′</a:t>
              </a:r>
              <a:r>
                <a:rPr lang="en-US" i="0" dirty="0">
                  <a:latin typeface="Cambria Math" panose="02040503050406030204" pitchFamily="18" charset="0"/>
                </a:rPr>
                <a:t>= 𝑓(𝑥)</a:t>
              </a:r>
              <a:endParaRPr lang="en-GB" dirty="0"/>
            </a:p>
            <a:p>
              <a:r>
                <a:rPr lang="en-GB" dirty="0"/>
                <a:t>(e.g. </a:t>
              </a:r>
              <a:r>
                <a:rPr lang="en-US" b="0" i="0" dirty="0">
                  <a:latin typeface="Cambria Math" panose="02040503050406030204" pitchFamily="18" charset="0"/>
                </a:rPr>
                <a:t>𝑥′</a:t>
              </a:r>
              <a:r>
                <a:rPr lang="en-GB" i="0" dirty="0">
                  <a:latin typeface="Cambria Math" panose="02040503050406030204" pitchFamily="18" charset="0"/>
                </a:rPr>
                <a:t>= (0.2, 0, 4.7, 2.8, 1,…)</a:t>
              </a:r>
              <a:r>
                <a:rPr lang="en-GB" dirty="0"/>
                <a:t>)</a:t>
              </a:r>
            </a:p>
          </dgm:t>
        </dgm:pt>
      </mc:Fallback>
    </mc:AlternateConten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dgm:pt modelId="{90B23C83-0E3C-4596-98FF-5B08CE63181D}">
      <dgm:prSet phldrT="[Text]"/>
      <dgm:spPr>
        <a:blipFill>
          <a:blip xmlns:r="http://schemas.openxmlformats.org/officeDocument/2006/relationships" r:embed="rId1"/>
          <a:stretch>
            <a:fillRect/>
          </a:stretch>
        </a:blipFill>
      </dgm:spPr>
      <dgm:t>
        <a:bodyPr/>
        <a:lstStyle/>
        <a:p>
          <a:r>
            <a:rPr lang="en-GB">
              <a:noFill/>
            </a:rPr>
            <a:t> </a:t>
          </a:r>
        </a:p>
      </dgm:t>
    </dgm:p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dgm:pt modelId="{70F6BBA3-488E-48E8-AB71-4E269DB50EF2}">
      <dgm:prSet phldrT="[Text]"/>
      <dgm:spPr>
        <a:blipFill>
          <a:blip xmlns:r="http://schemas.openxmlformats.org/officeDocument/2006/relationships" r:embed="rId2"/>
          <a:stretch>
            <a:fillRect/>
          </a:stretch>
        </a:blipFill>
      </dgm:spPr>
      <dgm:t>
        <a:bodyPr/>
        <a:lstStyle/>
        <a:p>
          <a:r>
            <a:rPr lang="en-GB">
              <a:noFill/>
            </a:rPr>
            <a:t> </a:t>
          </a:r>
        </a:p>
      </dgm:t>
    </dgm:p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dgm:pt modelId="{BF0B8D0A-7A01-4D57-9C7C-9118E77AE360}">
      <dgm:prSet phldrT="[Text]"/>
      <dgm:spPr>
        <a:blipFill>
          <a:blip xmlns:r="http://schemas.openxmlformats.org/officeDocument/2006/relationships" r:embed="rId3"/>
          <a:stretch>
            <a:fillRect/>
          </a:stretch>
        </a:blipFill>
      </dgm:spPr>
      <dgm:t>
        <a:bodyPr/>
        <a:lstStyle/>
        <a:p>
          <a:r>
            <a:rPr lang="en-GB">
              <a:noFill/>
            </a:rPr>
            <a:t> </a:t>
          </a:r>
        </a:p>
      </dgm:t>
    </dgm:p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AE009-BE22-476F-977B-49FFB74A4316}">
      <dsp:nvSpPr>
        <dsp:cNvPr id="0" name=""/>
        <dsp:cNvSpPr/>
      </dsp:nvSpPr>
      <dsp:spPr>
        <a:xfrm>
          <a:off x="1437"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a:t>
          </a:r>
          <a14:m xmlns:a14="http://schemas.microsoft.com/office/drawing/2010/main">
            <m:oMath xmlns:m="http://schemas.openxmlformats.org/officeDocument/2006/math">
              <m:r>
                <a:rPr lang="en-US" sz="1600" i="1" kern="1200" dirty="0" smtClean="0">
                  <a:latin typeface="Cambria Math" panose="02040503050406030204" pitchFamily="18" charset="0"/>
                </a:rPr>
                <m:t>𝑥</m:t>
              </m:r>
            </m:oMath>
          </a14:m>
          <a:br>
            <a:rPr lang="en-US" sz="1600" kern="1200" dirty="0"/>
          </a:br>
          <a:r>
            <a:rPr lang="en-US" sz="1600" kern="1200" dirty="0"/>
            <a:t>(e.g. </a:t>
          </a:r>
          <a14:m xmlns:a14="http://schemas.microsoft.com/office/drawing/2010/main">
            <m:oMath xmlns:m="http://schemas.openxmlformats.org/officeDocument/2006/math">
              <m:r>
                <a:rPr lang="en-US" sz="1600" i="1" kern="1200" dirty="0" smtClean="0">
                  <a:latin typeface="Cambria Math" panose="02040503050406030204" pitchFamily="18" charset="0"/>
                </a:rPr>
                <m:t>𝑥</m:t>
              </m:r>
              <m:r>
                <a:rPr lang="en-US" sz="1600" i="1" kern="1200" dirty="0" smtClean="0">
                  <a:latin typeface="Cambria Math" panose="02040503050406030204" pitchFamily="18" charset="0"/>
                </a:rPr>
                <m:t> = “</m:t>
              </m:r>
              <m:r>
                <a:rPr lang="en-US" sz="1600" i="1" kern="1200" dirty="0" smtClean="0">
                  <a:latin typeface="Cambria Math" panose="02040503050406030204" pitchFamily="18" charset="0"/>
                </a:rPr>
                <m:t>𝑐𝑎𝑡</m:t>
              </m:r>
              <m:r>
                <a:rPr lang="en-US" sz="1600" i="1" kern="1200" dirty="0" smtClean="0">
                  <a:latin typeface="Cambria Math" panose="02040503050406030204" pitchFamily="18" charset="0"/>
                </a:rPr>
                <m:t>”</m:t>
              </m:r>
            </m:oMath>
          </a14:m>
          <a:r>
            <a:rPr lang="en-US" sz="1600" kern="1200" dirty="0"/>
            <a:t>)</a:t>
          </a:r>
          <a:endParaRPr lang="en-GB" sz="1600" kern="1200" dirty="0"/>
        </a:p>
      </dsp:txBody>
      <dsp:txXfrm>
        <a:off x="36097" y="34660"/>
        <a:ext cx="1690820" cy="1114059"/>
      </dsp:txXfrm>
    </dsp:sp>
    <dsp:sp modelId="{B554A8C0-9343-4007-8C8A-CBFD21425FEF}">
      <dsp:nvSpPr>
        <dsp:cNvPr id="0" name=""/>
        <dsp:cNvSpPr/>
      </dsp:nvSpPr>
      <dsp:spPr>
        <a:xfrm>
          <a:off x="1937591"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937591" y="460735"/>
        <a:ext cx="261204" cy="261908"/>
      </dsp:txXfrm>
    </dsp:sp>
    <dsp:sp modelId="{AA418664-0710-4DFA-8D0A-3C13A5C3D424}">
      <dsp:nvSpPr>
        <dsp:cNvPr id="0" name=""/>
        <dsp:cNvSpPr/>
      </dsp:nvSpPr>
      <dsp:spPr>
        <a:xfrm>
          <a:off x="2465633"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Embedding function </a:t>
          </a:r>
          <a14:m xmlns:a14="http://schemas.microsoft.com/office/drawing/2010/main">
            <m:oMath xmlns:m="http://schemas.openxmlformats.org/officeDocument/2006/math">
              <m:r>
                <a:rPr lang="en-US" sz="1600" i="1" kern="1200" dirty="0" smtClean="0">
                  <a:latin typeface="Cambria Math" panose="02040503050406030204" pitchFamily="18" charset="0"/>
                </a:rPr>
                <m:t>𝑓</m:t>
              </m:r>
            </m:oMath>
          </a14:m>
          <a:endParaRPr lang="en-GB" sz="1600" kern="1200" dirty="0"/>
        </a:p>
      </dsp:txBody>
      <dsp:txXfrm>
        <a:off x="2500293" y="34660"/>
        <a:ext cx="1690820" cy="1114059"/>
      </dsp:txXfrm>
    </dsp:sp>
    <dsp:sp modelId="{8231079D-0D28-454C-BE29-806CDA5E51F9}">
      <dsp:nvSpPr>
        <dsp:cNvPr id="0" name=""/>
        <dsp:cNvSpPr/>
      </dsp:nvSpPr>
      <dsp:spPr>
        <a:xfrm>
          <a:off x="4401788"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01788" y="460735"/>
        <a:ext cx="261204" cy="261908"/>
      </dsp:txXfrm>
    </dsp:sp>
    <dsp:sp modelId="{976F2464-093A-48ED-8E7D-D0104EFC69C9}">
      <dsp:nvSpPr>
        <dsp:cNvPr id="0" name=""/>
        <dsp:cNvSpPr/>
      </dsp:nvSpPr>
      <dsp:spPr>
        <a:xfrm>
          <a:off x="4929830" y="0"/>
          <a:ext cx="3196732"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Embedding</a:t>
          </a:r>
          <a:br>
            <a:rPr lang="en-US" sz="1600" kern="1200" dirty="0"/>
          </a:b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panose="02040503050406030204" pitchFamily="18" charset="0"/>
                  </a:rPr>
                  <m:t> </m:t>
                </m:r>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m:t>
                </m:r>
                <m:r>
                  <a:rPr lang="en-US" sz="1600" i="1" kern="1200" dirty="0" smtClean="0">
                    <a:latin typeface="Cambria Math" panose="02040503050406030204" pitchFamily="18" charset="0"/>
                  </a:rPr>
                  <m:t>𝑓</m:t>
                </m:r>
                <m:d>
                  <m:dPr>
                    <m:ctrlPr>
                      <a:rPr lang="en-US" sz="1600" i="1" kern="1200" dirty="0" smtClean="0">
                        <a:latin typeface="Cambria Math" panose="02040503050406030204" pitchFamily="18" charset="0"/>
                      </a:rPr>
                    </m:ctrlPr>
                  </m:dPr>
                  <m:e>
                    <m:r>
                      <a:rPr lang="en-US" sz="1600" i="1" kern="1200" dirty="0" smtClean="0">
                        <a:latin typeface="Cambria Math" panose="02040503050406030204" pitchFamily="18" charset="0"/>
                      </a:rPr>
                      <m:t>𝑥</m:t>
                    </m:r>
                  </m:e>
                </m:d>
              </m:oMath>
            </m:oMathPara>
          </a14:m>
          <a:endParaRPr lang="en-GB" sz="1600" kern="1200" dirty="0"/>
        </a:p>
        <a:p>
          <a:pPr marL="0" lvl="0" indent="0" algn="ctr" defTabSz="711200">
            <a:lnSpc>
              <a:spcPct val="90000"/>
            </a:lnSpc>
            <a:spcBef>
              <a:spcPct val="0"/>
            </a:spcBef>
            <a:spcAft>
              <a:spcPct val="35000"/>
            </a:spcAft>
            <a:buNone/>
          </a:pPr>
          <a:r>
            <a:rPr lang="en-GB" sz="1600" kern="1200" dirty="0"/>
            <a:t>(e.g. </a:t>
          </a:r>
          <a14:m xmlns:a14="http://schemas.microsoft.com/office/drawing/2010/main">
            <m:oMath xmlns:m="http://schemas.openxmlformats.org/officeDocument/2006/math">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(0.2, 0, 4.7, 2.8, 1,…)</m:t>
              </m:r>
            </m:oMath>
          </a14:m>
          <a:r>
            <a:rPr lang="en-GB" sz="1600" kern="1200" dirty="0"/>
            <a:t>)</a:t>
          </a:r>
        </a:p>
      </dsp:txBody>
      <dsp:txXfrm>
        <a:off x="4964490" y="34660"/>
        <a:ext cx="3127412" cy="11140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28/02/2023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18</a:t>
            </a:fld>
            <a:endParaRPr lang="en-GB"/>
          </a:p>
        </p:txBody>
      </p:sp>
    </p:spTree>
    <p:extLst>
      <p:ext uri="{BB962C8B-B14F-4D97-AF65-F5344CB8AC3E}">
        <p14:creationId xmlns:p14="http://schemas.microsoft.com/office/powerpoint/2010/main" val="46545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750C54AC-7080-FCF2-1291-2455FB5EFF2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C8DBC729-548E-F86C-FE39-2A43BE47CBB9}"/>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310.4546"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ciirc.cvut.cz/svetove-uznavany-expert-tomas-mikolov-prichazi-z-facebook-ai-do-ciirc-cvut-zameri-se-na-vyvoj-silne-umele-inteligence/" TargetMode="External"/><Relationship Id="rId2" Type="http://schemas.openxmlformats.org/officeDocument/2006/relationships/hyperlink" Target="https://scholar.google.com.sg/citations?user=oBu8kMMAAAAJ&amp;hl=e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W8-S1 The Embedding Problem</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1" name="Arrow: Down 10">
            <a:extLst>
              <a:ext uri="{FF2B5EF4-FFF2-40B4-BE49-F238E27FC236}">
                <a16:creationId xmlns:a16="http://schemas.microsoft.com/office/drawing/2014/main" id="{2505E4B4-EA59-4C07-9B23-2DA5EC0BA017}"/>
              </a:ext>
            </a:extLst>
          </p:cNvPr>
          <p:cNvSpPr/>
          <p:nvPr/>
        </p:nvSpPr>
        <p:spPr>
          <a:xfrm rot="16200000">
            <a:off x="9696254" y="3875181"/>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145639" y="4157143"/>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145639" y="4157143"/>
                <a:ext cx="1664677" cy="369332"/>
              </a:xfrm>
              <a:prstGeom prst="rect">
                <a:avLst/>
              </a:prstGeom>
              <a:blipFill>
                <a:blip r:embed="rId2"/>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1225D0B1-C028-472E-9520-A61B2062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317" y="2507143"/>
            <a:ext cx="2476077" cy="3669323"/>
          </a:xfrm>
          <a:prstGeom prst="rect">
            <a:avLst/>
          </a:prstGeom>
        </p:spPr>
      </p:pic>
      <p:sp>
        <p:nvSpPr>
          <p:cNvPr id="7" name="Content Placeholder 2">
            <a:extLst>
              <a:ext uri="{FF2B5EF4-FFF2-40B4-BE49-F238E27FC236}">
                <a16:creationId xmlns:a16="http://schemas.microsoft.com/office/drawing/2014/main" id="{418DCC8D-01CF-6453-5681-A9272F627411}"/>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unfortunately, it is often the case that data cannot be simply formatted as a tensor. That is the </a:t>
            </a:r>
            <a:r>
              <a:rPr lang="en-GB" b="1" dirty="0">
                <a:solidFill>
                  <a:srgbClr val="00B050"/>
                </a:solidFill>
              </a:rPr>
              <a:t>embedding</a:t>
            </a:r>
            <a:r>
              <a:rPr lang="en-GB" b="1" dirty="0"/>
              <a:t> problem</a:t>
            </a:r>
            <a:r>
              <a:rPr lang="en-GB" dirty="0"/>
              <a:t>.</a:t>
            </a:r>
          </a:p>
        </p:txBody>
      </p:sp>
    </p:spTree>
    <p:extLst>
      <p:ext uri="{BB962C8B-B14F-4D97-AF65-F5344CB8AC3E}">
        <p14:creationId xmlns:p14="http://schemas.microsoft.com/office/powerpoint/2010/main" val="423524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pPr marL="0" indent="0">
              <a:buNone/>
            </a:pPr>
            <a:r>
              <a:rPr lang="en-US" dirty="0"/>
              <a:t>Let us consider the following problem: </a:t>
            </a:r>
            <a:r>
              <a:rPr lang="en-US" b="1"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p:pic>
        <p:nvPicPr>
          <p:cNvPr id="7" name="Picture 6">
            <a:extLst>
              <a:ext uri="{FF2B5EF4-FFF2-40B4-BE49-F238E27FC236}">
                <a16:creationId xmlns:a16="http://schemas.microsoft.com/office/drawing/2014/main" id="{74806990-FF25-4E2C-BFBF-B97C4CC1A4F1}"/>
              </a:ext>
            </a:extLst>
          </p:cNvPr>
          <p:cNvPicPr>
            <a:picLocks noChangeAspect="1"/>
          </p:cNvPicPr>
          <p:nvPr/>
        </p:nvPicPr>
        <p:blipFill rotWithShape="1">
          <a:blip r:embed="rId2">
            <a:extLst>
              <a:ext uri="{28A0092B-C50C-407E-A947-70E740481C1C}">
                <a14:useLocalDpi xmlns:a14="http://schemas.microsoft.com/office/drawing/2010/main" val="0"/>
              </a:ext>
            </a:extLst>
          </a:blip>
          <a:srcRect l="5430" t="11818" r="21241" b="9519"/>
          <a:stretch/>
        </p:blipFill>
        <p:spPr>
          <a:xfrm>
            <a:off x="6283568" y="1825624"/>
            <a:ext cx="5852991" cy="3535729"/>
          </a:xfrm>
          <a:prstGeom prst="rect">
            <a:avLst/>
          </a:prstGeom>
        </p:spPr>
      </p:pic>
    </p:spTree>
    <p:extLst>
      <p:ext uri="{BB962C8B-B14F-4D97-AF65-F5344CB8AC3E}">
        <p14:creationId xmlns:p14="http://schemas.microsoft.com/office/powerpoint/2010/main" val="77168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pPr marL="0" indent="0">
              <a:buNone/>
            </a:pPr>
            <a:r>
              <a:rPr lang="en-US" dirty="0"/>
              <a:t>Let us consider the following problem: </a:t>
            </a:r>
            <a:r>
              <a:rPr lang="en-US" b="1"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1479B1-BC65-4EB4-9D63-CCB42F72415B}"/>
                  </a:ext>
                </a:extLst>
              </p:cNvPr>
              <p:cNvSpPr>
                <a:spLocks noGrp="1"/>
              </p:cNvSpPr>
              <p:nvPr>
                <p:ph sz="half" idx="2"/>
              </p:nvPr>
            </p:nvSpPr>
            <p:spPr>
              <a:xfrm>
                <a:off x="6172200" y="1825624"/>
                <a:ext cx="5181600" cy="5032375"/>
              </a:xfrm>
            </p:spPr>
            <p:txBody>
              <a:bodyPr/>
              <a:lstStyle/>
              <a:p>
                <a:pPr marL="0" indent="0">
                  <a:buNone/>
                </a:pPr>
                <a:r>
                  <a:rPr lang="en-US" b="1" dirty="0"/>
                  <a:t>Question: </a:t>
                </a:r>
                <a:r>
                  <a:rPr lang="en-US" dirty="0"/>
                  <a:t>How do I represent a movie as a tensor </a:t>
                </a:r>
                <a14:m>
                  <m:oMath xmlns:m="http://schemas.openxmlformats.org/officeDocument/2006/math">
                    <m:r>
                      <a:rPr lang="en-US" i="1" dirty="0" smtClean="0">
                        <a:latin typeface="Cambria Math" panose="02040503050406030204" pitchFamily="18" charset="0"/>
                      </a:rPr>
                      <m:t>𝑥</m:t>
                    </m:r>
                  </m:oMath>
                </a14:m>
                <a:r>
                  <a:rPr lang="en-US" dirty="0"/>
                  <a:t>, carrying </a:t>
                </a:r>
                <a:r>
                  <a:rPr lang="en-US" b="1" dirty="0"/>
                  <a:t>meaningful</a:t>
                </a:r>
                <a:r>
                  <a:rPr lang="en-US" dirty="0"/>
                  <a:t> </a:t>
                </a:r>
                <a:r>
                  <a:rPr lang="en-US" b="1" dirty="0"/>
                  <a:t>values</a:t>
                </a:r>
                <a:r>
                  <a:rPr lang="en-US" dirty="0"/>
                  <a:t>?</a:t>
                </a:r>
              </a:p>
              <a:p>
                <a:r>
                  <a:rPr lang="en-US" dirty="0"/>
                  <a:t>Values, which can later be used to describe some </a:t>
                </a:r>
                <a:r>
                  <a:rPr lang="en-US" b="1" dirty="0"/>
                  <a:t>similarity</a:t>
                </a:r>
                <a:r>
                  <a:rPr lang="en-US" dirty="0"/>
                  <a:t> between movies.</a:t>
                </a:r>
              </a:p>
              <a:p>
                <a:r>
                  <a:rPr lang="en-US" dirty="0"/>
                  <a:t>Values, which can later be used to identify </a:t>
                </a:r>
                <a:r>
                  <a:rPr lang="en-US" b="1" dirty="0"/>
                  <a:t>preferences</a:t>
                </a:r>
                <a:r>
                  <a:rPr lang="en-US" dirty="0"/>
                  <a:t> of the user.</a:t>
                </a:r>
              </a:p>
              <a:p>
                <a:r>
                  <a:rPr lang="en-US" dirty="0"/>
                  <a:t>Values, which later can be used to suggest </a:t>
                </a:r>
                <a:r>
                  <a:rPr lang="en-US" b="1" dirty="0"/>
                  <a:t>recommendations</a:t>
                </a:r>
                <a:r>
                  <a:rPr lang="en-US" dirty="0"/>
                  <a:t>.</a:t>
                </a:r>
                <a:endParaRPr lang="en-GB" dirty="0"/>
              </a:p>
            </p:txBody>
          </p:sp>
        </mc:Choice>
        <mc:Fallback xmlns="">
          <p:sp>
            <p:nvSpPr>
              <p:cNvPr id="3" name="Content Placeholder 2">
                <a:extLst>
                  <a:ext uri="{FF2B5EF4-FFF2-40B4-BE49-F238E27FC236}">
                    <a16:creationId xmlns:a16="http://schemas.microsoft.com/office/drawing/2014/main" id="{D91479B1-BC65-4EB4-9D63-CCB42F72415B}"/>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402244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199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6750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injective</a:t>
                </a:r>
                <a:r>
                  <a:rPr lang="en-US" b="1" dirty="0"/>
                  <a:t> function):</a:t>
                </a:r>
              </a:p>
              <a:p>
                <a:pPr marL="0" indent="0">
                  <a:buNone/>
                </a:pPr>
                <a:r>
                  <a:rPr lang="en-GB" dirty="0"/>
                  <a:t>An </a:t>
                </a:r>
                <a:r>
                  <a:rPr lang="en-GB" b="1" dirty="0">
                    <a:solidFill>
                      <a:srgbClr val="00B050"/>
                    </a:solidFill>
                  </a:rPr>
                  <a:t>injective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t>distinct</a:t>
                </a:r>
                <a:r>
                  <a:rPr lang="en-US" dirty="0"/>
                  <a:t> </a:t>
                </a:r>
                <a:r>
                  <a:rPr lang="en-US" b="1" dirty="0">
                    <a:solidFill>
                      <a:srgbClr val="0070C0"/>
                    </a:solidFill>
                  </a:rPr>
                  <a:t>elements of its domain </a:t>
                </a:r>
                <a14:m>
                  <m:oMath xmlns:m="http://schemas.openxmlformats.org/officeDocument/2006/math">
                    <m:r>
                      <a:rPr lang="en-US" b="1" i="1" dirty="0" smtClean="0">
                        <a:solidFill>
                          <a:srgbClr val="0070C0"/>
                        </a:solidFill>
                        <a:latin typeface="Cambria Math" panose="02040503050406030204" pitchFamily="18" charset="0"/>
                      </a:rPr>
                      <m:t>𝑿</m:t>
                    </m:r>
                  </m:oMath>
                </a14:m>
                <a:r>
                  <a:rPr lang="en-US" b="1" dirty="0">
                    <a:solidFill>
                      <a:srgbClr val="0070C0"/>
                    </a:solidFill>
                  </a:rPr>
                  <a:t> </a:t>
                </a:r>
                <a:r>
                  <a:rPr lang="en-US" dirty="0"/>
                  <a:t>to </a:t>
                </a:r>
                <a:r>
                  <a:rPr lang="en-US" b="1" dirty="0">
                    <a:solidFill>
                      <a:srgbClr val="7030A0"/>
                    </a:solidFill>
                  </a:rPr>
                  <a:t>distinct elements of its codomain </a:t>
                </a:r>
                <a14:m>
                  <m:oMath xmlns:m="http://schemas.openxmlformats.org/officeDocument/2006/math">
                    <m:r>
                      <a:rPr lang="en-US" b="1" i="1" smtClean="0">
                        <a:solidFill>
                          <a:srgbClr val="7030A0"/>
                        </a:solidFill>
                        <a:latin typeface="Cambria Math" panose="02040503050406030204" pitchFamily="18" charset="0"/>
                      </a:rPr>
                      <m:t>𝑿</m:t>
                    </m:r>
                    <m:r>
                      <a:rPr lang="en-US" b="1" i="1" smtClean="0">
                        <a:solidFill>
                          <a:srgbClr val="7030A0"/>
                        </a:solidFill>
                        <a:latin typeface="Cambria Math" panose="02040503050406030204" pitchFamily="18" charset="0"/>
                      </a:rPr>
                      <m:t>′</m:t>
                    </m:r>
                  </m:oMath>
                </a14:m>
                <a:r>
                  <a:rPr lang="en-GB" dirty="0"/>
                  <a:t>.</a:t>
                </a:r>
              </a:p>
              <a:p>
                <a:pPr marL="0" indent="0">
                  <a:buNone/>
                </a:pPr>
                <a:br>
                  <a:rPr lang="en-GB" dirty="0"/>
                </a:br>
                <a:r>
                  <a:rPr lang="en-GB" dirty="0"/>
                  <a:t>This means that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r>
                        <a:rPr lang="en-US" i="1">
                          <a:latin typeface="Cambria Math" panose="02040503050406030204" pitchFamily="18" charset="0"/>
                        </a:rPr>
                        <m:t>⇒</m:t>
                      </m:r>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m:oMathPara>
                </a14:m>
                <a:endParaRPr lang="en-GB" dirty="0">
                  <a:solidFill>
                    <a:srgbClr val="7030A0"/>
                  </a:solidFill>
                </a:endParaRPr>
              </a:p>
              <a:p>
                <a:pPr marL="0" indent="0">
                  <a:buNone/>
                </a:pPr>
                <a:br>
                  <a:rPr lang="en-GB" dirty="0"/>
                </a:br>
                <a:r>
                  <a:rPr lang="en-GB" dirty="0"/>
                  <a:t>Or equivalently,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oMath>
                </a14:m>
                <a:endParaRPr lang="en-GB" dirty="0"/>
              </a:p>
              <a:p>
                <a:pPr marL="0" indent="0" algn="ctr">
                  <a:buNone/>
                </a:pPr>
                <a14:m>
                  <m:oMath xmlns:m="http://schemas.openxmlformats.org/officeDocument/2006/math">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a14:m>
                <a:r>
                  <a:rPr lang="en-GB" dirty="0">
                    <a:solidFill>
                      <a:srgbClr val="7030A0"/>
                    </a:solidFill>
                  </a:rPr>
                  <a:t> </a:t>
                </a:r>
                <a14:m>
                  <m:oMath xmlns:m="http://schemas.openxmlformats.org/officeDocument/2006/math">
                    <m:r>
                      <a:rPr lang="en-US" i="1">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oMath>
                </a14:m>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2879"/>
                </a:stretch>
              </a:blipFill>
            </p:spPr>
            <p:txBody>
              <a:bodyPr/>
              <a:lstStyle/>
              <a:p>
                <a:r>
                  <a:rPr lang="en-GB">
                    <a:noFill/>
                  </a:rPr>
                  <a:t> </a:t>
                </a:r>
              </a:p>
            </p:txBody>
          </p:sp>
        </mc:Fallback>
      </mc:AlternateContent>
    </p:spTree>
    <p:extLst>
      <p:ext uri="{BB962C8B-B14F-4D97-AF65-F5344CB8AC3E}">
        <p14:creationId xmlns:p14="http://schemas.microsoft.com/office/powerpoint/2010/main" val="202955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surjective</a:t>
                </a:r>
                <a:r>
                  <a:rPr lang="en-US" b="1" dirty="0"/>
                  <a:t> function):</a:t>
                </a:r>
              </a:p>
              <a:p>
                <a:pPr marL="0" indent="0">
                  <a:buNone/>
                </a:pPr>
                <a:r>
                  <a:rPr lang="en-GB" dirty="0"/>
                  <a:t>A </a:t>
                </a:r>
                <a:r>
                  <a:rPr lang="en-GB" b="1" dirty="0">
                    <a:solidFill>
                      <a:srgbClr val="00B050"/>
                    </a:solidFill>
                  </a:rPr>
                  <a:t>surjective</a:t>
                </a:r>
                <a:r>
                  <a:rPr lang="en-GB" dirty="0"/>
                  <a:t> </a:t>
                </a:r>
                <a:r>
                  <a:rPr lang="en-GB" b="1" dirty="0"/>
                  <a:t>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solidFill>
                      <a:srgbClr val="7030A0"/>
                    </a:solidFill>
                  </a:rPr>
                  <a:t>all elements from the codomain X’ </a:t>
                </a:r>
                <a:r>
                  <a:rPr lang="en-US" dirty="0"/>
                  <a:t>to</a:t>
                </a:r>
                <a:r>
                  <a:rPr lang="en-US" b="1" dirty="0"/>
                  <a:t> </a:t>
                </a:r>
                <a:r>
                  <a:rPr lang="en-US" b="1" dirty="0">
                    <a:solidFill>
                      <a:srgbClr val="0070C0"/>
                    </a:solidFill>
                  </a:rPr>
                  <a:t>at least one value of the domain X</a:t>
                </a:r>
                <a:r>
                  <a:rPr lang="en-GB" dirty="0"/>
                  <a:t>.</a:t>
                </a:r>
              </a:p>
              <a:p>
                <a:pPr marL="0" indent="0">
                  <a:buNone/>
                </a:pPr>
                <a:br>
                  <a:rPr lang="en-GB" dirty="0"/>
                </a:br>
                <a:r>
                  <a:rPr lang="en-GB" dirty="0"/>
                  <a:t>This means that</a:t>
                </a:r>
              </a:p>
              <a:p>
                <a:pPr marL="0" indent="0">
                  <a:buNone/>
                </a:pPr>
                <a14:m>
                  <m:oMath xmlns:m="http://schemas.openxmlformats.org/officeDocument/2006/math">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𝑋</m:t>
                    </m:r>
                    <m:r>
                      <a:rPr lang="en-US" b="0" i="1" smtClean="0">
                        <a:solidFill>
                          <a:srgbClr val="7030A0"/>
                        </a:solidFill>
                        <a:latin typeface="Cambria Math" panose="02040503050406030204" pitchFamily="18" charset="0"/>
                      </a:rPr>
                      <m:t>′, ∃</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𝑋</m:t>
                    </m:r>
                    <m:r>
                      <a:rPr lang="en-US" b="0" i="1" smtClean="0">
                        <a:solidFill>
                          <a:srgbClr val="0070C0"/>
                        </a:solidFill>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oMath>
                </a14:m>
                <a:r>
                  <a:rPr lang="en-GB" dirty="0"/>
                  <a:t>.</a:t>
                </a:r>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GB">
                    <a:noFill/>
                  </a:rPr>
                  <a:t> </a:t>
                </a:r>
              </a:p>
            </p:txBody>
          </p:sp>
        </mc:Fallback>
      </mc:AlternateContent>
    </p:spTree>
    <p:extLst>
      <p:ext uri="{BB962C8B-B14F-4D97-AF65-F5344CB8AC3E}">
        <p14:creationId xmlns:p14="http://schemas.microsoft.com/office/powerpoint/2010/main" val="822676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a:t>
                </a:r>
                <a:r>
                  <a:rPr lang="en-US" b="1" dirty="0"/>
                  <a:t> function):</a:t>
                </a:r>
              </a:p>
              <a:p>
                <a:pPr marL="0" indent="0">
                  <a:buNone/>
                </a:pPr>
                <a:r>
                  <a:rPr lang="en-GB" dirty="0"/>
                  <a:t>A </a:t>
                </a:r>
                <a:r>
                  <a:rPr lang="en-GB" b="1" dirty="0">
                    <a:solidFill>
                      <a:srgbClr val="00B050"/>
                    </a:solidFill>
                  </a:rPr>
                  <a:t>bijective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is </a:t>
                </a:r>
                <a:r>
                  <a:rPr lang="en-US" b="1" dirty="0"/>
                  <a:t>both</a:t>
                </a:r>
                <a:r>
                  <a:rPr lang="en-US" dirty="0"/>
                  <a:t> </a:t>
                </a:r>
                <a:r>
                  <a:rPr lang="en-US" b="1" dirty="0"/>
                  <a:t>injective</a:t>
                </a:r>
                <a:r>
                  <a:rPr lang="en-US" dirty="0"/>
                  <a:t> and </a:t>
                </a:r>
                <a:r>
                  <a:rPr lang="en-US" b="1" dirty="0"/>
                  <a:t>surjective</a:t>
                </a:r>
                <a:r>
                  <a:rPr lang="en-US" dirty="0"/>
                  <a:t>.</a:t>
                </a:r>
              </a:p>
              <a:p>
                <a:pPr marL="0" indent="0">
                  <a:buNone/>
                </a:pPr>
                <a:r>
                  <a:rPr lang="en-US" dirty="0"/>
                  <a:t>Bijective functions define a </a:t>
                </a:r>
                <a:r>
                  <a:rPr lang="en-US" b="1" dirty="0"/>
                  <a:t>one-to-one mapping</a:t>
                </a:r>
                <a:r>
                  <a:rPr lang="en-US" dirty="0"/>
                  <a:t> between all elements in both the domain </a:t>
                </a:r>
                <a14:m>
                  <m:oMath xmlns:m="http://schemas.openxmlformats.org/officeDocument/2006/math">
                    <m:r>
                      <a:rPr lang="en-US" i="1" dirty="0" smtClean="0">
                        <a:latin typeface="Cambria Math" panose="02040503050406030204" pitchFamily="18" charset="0"/>
                      </a:rPr>
                      <m:t>𝑋</m:t>
                    </m:r>
                  </m:oMath>
                </a14:m>
                <a:r>
                  <a:rPr lang="en-US" dirty="0"/>
                  <a:t> and the codomain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endParaRPr lang="en-GB" dirty="0"/>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3101"/>
                </a:stretch>
              </a:blipFill>
            </p:spPr>
            <p:txBody>
              <a:bodyPr/>
              <a:lstStyle/>
              <a:p>
                <a:r>
                  <a:rPr lang="en-GB">
                    <a:noFill/>
                  </a:rPr>
                  <a:t> </a:t>
                </a:r>
              </a:p>
            </p:txBody>
          </p:sp>
        </mc:Fallback>
      </mc:AlternateContent>
    </p:spTree>
    <p:extLst>
      <p:ext uri="{BB962C8B-B14F-4D97-AF65-F5344CB8AC3E}">
        <p14:creationId xmlns:p14="http://schemas.microsoft.com/office/powerpoint/2010/main" val="3469884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7472-A650-433D-A8AC-5AA50C02282F}"/>
              </a:ext>
            </a:extLst>
          </p:cNvPr>
          <p:cNvSpPr>
            <a:spLocks noGrp="1"/>
          </p:cNvSpPr>
          <p:nvPr>
            <p:ph type="title"/>
          </p:nvPr>
        </p:nvSpPr>
        <p:spPr/>
        <p:txBody>
          <a:bodyPr/>
          <a:lstStyle/>
          <a:p>
            <a:r>
              <a:rPr lang="en-US" dirty="0"/>
              <a:t>Injective, surjective and bijective functions</a:t>
            </a:r>
            <a:endParaRPr lang="en-GB" dirty="0"/>
          </a:p>
        </p:txBody>
      </p:sp>
      <p:pic>
        <p:nvPicPr>
          <p:cNvPr id="5" name="Picture 4">
            <a:extLst>
              <a:ext uri="{FF2B5EF4-FFF2-40B4-BE49-F238E27FC236}">
                <a16:creationId xmlns:a16="http://schemas.microsoft.com/office/drawing/2014/main" id="{1B560BE7-B34B-4E83-9D73-327D33EA625E}"/>
              </a:ext>
            </a:extLst>
          </p:cNvPr>
          <p:cNvPicPr>
            <a:picLocks noChangeAspect="1"/>
          </p:cNvPicPr>
          <p:nvPr/>
        </p:nvPicPr>
        <p:blipFill rotWithShape="1">
          <a:blip r:embed="rId3"/>
          <a:srcRect l="12243" t="30975" r="65128" b="46871"/>
          <a:stretch/>
        </p:blipFill>
        <p:spPr>
          <a:xfrm>
            <a:off x="195384" y="1946030"/>
            <a:ext cx="11793416" cy="3608190"/>
          </a:xfrm>
          <a:prstGeom prst="rect">
            <a:avLst/>
          </a:prstGeom>
        </p:spPr>
      </p:pic>
      <p:pic>
        <p:nvPicPr>
          <p:cNvPr id="11" name="Picture 10">
            <a:extLst>
              <a:ext uri="{FF2B5EF4-FFF2-40B4-BE49-F238E27FC236}">
                <a16:creationId xmlns:a16="http://schemas.microsoft.com/office/drawing/2014/main" id="{64287988-FF95-B5F9-26EF-1F899A62EE82}"/>
              </a:ext>
            </a:extLst>
          </p:cNvPr>
          <p:cNvPicPr>
            <a:picLocks noChangeAspect="1"/>
          </p:cNvPicPr>
          <p:nvPr/>
        </p:nvPicPr>
        <p:blipFill rotWithShape="1">
          <a:blip r:embed="rId3"/>
          <a:srcRect l="13788" t="32583" r="85792" b="66074"/>
          <a:stretch/>
        </p:blipFill>
        <p:spPr>
          <a:xfrm>
            <a:off x="2212975" y="2211021"/>
            <a:ext cx="218830" cy="218831"/>
          </a:xfrm>
          <a:prstGeom prst="rect">
            <a:avLst/>
          </a:prstGeom>
        </p:spPr>
      </p:pic>
      <p:cxnSp>
        <p:nvCxnSpPr>
          <p:cNvPr id="12" name="Straight Connector 11">
            <a:extLst>
              <a:ext uri="{FF2B5EF4-FFF2-40B4-BE49-F238E27FC236}">
                <a16:creationId xmlns:a16="http://schemas.microsoft.com/office/drawing/2014/main" id="{21849530-11B0-1127-0C64-68B591DA4EE1}"/>
              </a:ext>
            </a:extLst>
          </p:cNvPr>
          <p:cNvCxnSpPr>
            <a:cxnSpLocks/>
          </p:cNvCxnSpPr>
          <p:nvPr/>
        </p:nvCxnSpPr>
        <p:spPr>
          <a:xfrm flipV="1">
            <a:off x="242008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2E6E0C49-5488-859B-D8D2-3903FAD1929C}"/>
              </a:ext>
            </a:extLst>
          </p:cNvPr>
          <p:cNvPicPr>
            <a:picLocks noChangeAspect="1"/>
          </p:cNvPicPr>
          <p:nvPr/>
        </p:nvPicPr>
        <p:blipFill rotWithShape="1">
          <a:blip r:embed="rId3"/>
          <a:srcRect l="13788" t="32583" r="85792" b="66074"/>
          <a:stretch/>
        </p:blipFill>
        <p:spPr>
          <a:xfrm>
            <a:off x="5194300" y="2215517"/>
            <a:ext cx="218830" cy="218831"/>
          </a:xfrm>
          <a:prstGeom prst="rect">
            <a:avLst/>
          </a:prstGeom>
        </p:spPr>
      </p:pic>
      <p:cxnSp>
        <p:nvCxnSpPr>
          <p:cNvPr id="14" name="Straight Connector 13">
            <a:extLst>
              <a:ext uri="{FF2B5EF4-FFF2-40B4-BE49-F238E27FC236}">
                <a16:creationId xmlns:a16="http://schemas.microsoft.com/office/drawing/2014/main" id="{FD755781-1440-C7F1-9682-9C2F11B82F27}"/>
              </a:ext>
            </a:extLst>
          </p:cNvPr>
          <p:cNvCxnSpPr>
            <a:cxnSpLocks/>
          </p:cNvCxnSpPr>
          <p:nvPr/>
        </p:nvCxnSpPr>
        <p:spPr>
          <a:xfrm flipV="1">
            <a:off x="5401406" y="2173898"/>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9B1F8E4-9FED-4D94-8A31-8F27D2CD0FE2}"/>
              </a:ext>
            </a:extLst>
          </p:cNvPr>
          <p:cNvPicPr>
            <a:picLocks noChangeAspect="1"/>
          </p:cNvPicPr>
          <p:nvPr/>
        </p:nvPicPr>
        <p:blipFill rotWithShape="1">
          <a:blip r:embed="rId3"/>
          <a:srcRect l="13788" t="32583" r="85792" b="66074"/>
          <a:stretch/>
        </p:blipFill>
        <p:spPr>
          <a:xfrm>
            <a:off x="11134970" y="2211021"/>
            <a:ext cx="218830" cy="218831"/>
          </a:xfrm>
          <a:prstGeom prst="rect">
            <a:avLst/>
          </a:prstGeom>
        </p:spPr>
      </p:pic>
      <p:cxnSp>
        <p:nvCxnSpPr>
          <p:cNvPr id="16" name="Straight Connector 15">
            <a:extLst>
              <a:ext uri="{FF2B5EF4-FFF2-40B4-BE49-F238E27FC236}">
                <a16:creationId xmlns:a16="http://schemas.microsoft.com/office/drawing/2014/main" id="{A4053859-E18E-59E3-A40A-62E218F0D226}"/>
              </a:ext>
            </a:extLst>
          </p:cNvPr>
          <p:cNvCxnSpPr>
            <a:cxnSpLocks/>
          </p:cNvCxnSpPr>
          <p:nvPr/>
        </p:nvCxnSpPr>
        <p:spPr>
          <a:xfrm flipV="1">
            <a:off x="11342076"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B5673782-B04E-CD7E-B398-776D04CB95F3}"/>
              </a:ext>
            </a:extLst>
          </p:cNvPr>
          <p:cNvPicPr>
            <a:picLocks noChangeAspect="1"/>
          </p:cNvPicPr>
          <p:nvPr/>
        </p:nvPicPr>
        <p:blipFill rotWithShape="1">
          <a:blip r:embed="rId3"/>
          <a:srcRect l="13788" t="32583" r="85792" b="66074"/>
          <a:stretch/>
        </p:blipFill>
        <p:spPr>
          <a:xfrm>
            <a:off x="8175625" y="2211021"/>
            <a:ext cx="218830" cy="218831"/>
          </a:xfrm>
          <a:prstGeom prst="rect">
            <a:avLst/>
          </a:prstGeom>
        </p:spPr>
      </p:pic>
      <p:cxnSp>
        <p:nvCxnSpPr>
          <p:cNvPr id="18" name="Straight Connector 17">
            <a:extLst>
              <a:ext uri="{FF2B5EF4-FFF2-40B4-BE49-F238E27FC236}">
                <a16:creationId xmlns:a16="http://schemas.microsoft.com/office/drawing/2014/main" id="{61F48F9E-81E3-5BCF-1D3D-CF00FC1726B4}"/>
              </a:ext>
            </a:extLst>
          </p:cNvPr>
          <p:cNvCxnSpPr>
            <a:cxnSpLocks/>
          </p:cNvCxnSpPr>
          <p:nvPr/>
        </p:nvCxnSpPr>
        <p:spPr>
          <a:xfrm flipV="1">
            <a:off x="838273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708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idx="1"/>
              </p:nvPr>
            </p:nvSpPr>
            <p:spPr/>
            <p:txBody>
              <a:bodyPr>
                <a:normAutofit/>
              </a:bodyPr>
              <a:lstStyle/>
              <a:p>
                <a:pPr marL="0" indent="0">
                  <a:buNone/>
                </a:pPr>
                <a:r>
                  <a:rPr lang="en-US" b="1" dirty="0"/>
                  <a:t>Theorem #1 (</a:t>
                </a:r>
                <a:r>
                  <a:rPr lang="en-US" b="1" dirty="0">
                    <a:solidFill>
                      <a:srgbClr val="00B050"/>
                    </a:solidFill>
                  </a:rPr>
                  <a:t>bijective</a:t>
                </a:r>
                <a:r>
                  <a:rPr lang="en-US" b="1" dirty="0"/>
                  <a:t> functions and </a:t>
                </a:r>
                <a:r>
                  <a:rPr lang="en-US" b="1" dirty="0">
                    <a:solidFill>
                      <a:srgbClr val="00B050"/>
                    </a:solidFill>
                  </a:rPr>
                  <a:t>inverse</a:t>
                </a:r>
                <a:r>
                  <a:rPr lang="en-US" b="1" dirty="0"/>
                  <a:t> functions):</a:t>
                </a:r>
              </a:p>
              <a:p>
                <a:pPr marL="0" indent="0">
                  <a:buNone/>
                </a:pPr>
                <a:r>
                  <a:rPr lang="en-GB" dirty="0"/>
                  <a:t>A </a:t>
                </a:r>
                <a:r>
                  <a:rPr lang="en-GB" b="1" dirty="0"/>
                  <a:t>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a:t>
                </a:r>
                <a:r>
                  <a:rPr lang="en-US" b="1" dirty="0"/>
                  <a:t>admits an inverse function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𝑓</m:t>
                        </m:r>
                      </m:e>
                      <m:sup>
                        <m:r>
                          <a:rPr lang="en-US" b="0" i="1" dirty="0" smtClean="0">
                            <a:latin typeface="Cambria Math" panose="02040503050406030204" pitchFamily="18" charset="0"/>
                          </a:rPr>
                          <m:t>−1</m:t>
                        </m:r>
                      </m:sup>
                    </m:sSup>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oMath>
                </a14:m>
                <a:r>
                  <a:rPr lang="en-GB" dirty="0"/>
                  <a:t> if and only if said function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p>
              <a:p>
                <a:pPr marL="0" indent="0">
                  <a:buNone/>
                </a:pPr>
                <a:endParaRPr lang="en-GB" dirty="0"/>
              </a:p>
              <a:p>
                <a:pPr marL="0" indent="0">
                  <a:buNone/>
                </a:pPr>
                <a:r>
                  <a:rPr lang="en-GB" dirty="0"/>
                  <a:t>This means that our embedding converts any element </a:t>
                </a:r>
                <a14:m>
                  <m:oMath xmlns:m="http://schemas.openxmlformats.org/officeDocument/2006/math">
                    <m:r>
                      <a:rPr lang="en-GB" i="1" dirty="0" smtClean="0">
                        <a:latin typeface="Cambria Math" panose="02040503050406030204" pitchFamily="18" charset="0"/>
                      </a:rPr>
                      <m:t>𝑥</m:t>
                    </m:r>
                  </m:oMath>
                </a14:m>
                <a:r>
                  <a:rPr lang="en-GB" dirty="0"/>
                  <a:t> into a single and different element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every time, and vice-versa.</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6039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solidFill>
                  <a:schemeClr val="accent3"/>
                </a:solidFill>
              </a:rPr>
              <a:t>State-of-the-art</a:t>
            </a:r>
            <a:r>
              <a:rPr lang="en-US" dirty="0">
                <a:solidFill>
                  <a:schemeClr val="accent3"/>
                </a:solidFill>
              </a:rPr>
              <a:t> of current embedding problems, and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Non-surjective</a:t>
                </a:r>
                <a:r>
                  <a:rPr lang="en-GB" dirty="0"/>
                  <a:t> would mean there is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which cannot be mapped to an element in </a:t>
                </a:r>
                <a14:m>
                  <m:oMath xmlns:m="http://schemas.openxmlformats.org/officeDocument/2006/math">
                    <m:r>
                      <a:rPr lang="en-GB" i="1" dirty="0" smtClean="0">
                        <a:latin typeface="Cambria Math" panose="02040503050406030204" pitchFamily="18" charset="0"/>
                      </a:rPr>
                      <m:t>𝑋</m:t>
                    </m:r>
                  </m:oMath>
                </a14:m>
                <a:r>
                  <a:rPr lang="en-GB" dirty="0"/>
                  <a:t>. And vice-versa.</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no meaning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which corresponds to no movie of our Netflix catalogue).</a:t>
                </a:r>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81358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Non-injective </a:t>
                </a:r>
                <a:r>
                  <a:rPr lang="en-GB" dirty="0"/>
                  <a:t>would mean that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could be mapped to multiple values in </a:t>
                </a:r>
                <a14:m>
                  <m:oMath xmlns:m="http://schemas.openxmlformats.org/officeDocument/2006/math">
                    <m:r>
                      <a:rPr lang="en-GB" i="1" dirty="0" smtClean="0">
                        <a:latin typeface="Cambria Math" panose="02040503050406030204" pitchFamily="18" charset="0"/>
                      </a:rPr>
                      <m:t>𝑋</m:t>
                    </m:r>
                  </m:oMath>
                </a14:m>
                <a:r>
                  <a:rPr lang="en-GB" dirty="0"/>
                  <a:t>. </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multiple meanings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corresponding to more than one movie of our Netflix catalogue).</a:t>
                </a:r>
              </a:p>
              <a:p>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GB">
                    <a:noFill/>
                  </a:rPr>
                  <a:t> </a:t>
                </a:r>
              </a:p>
            </p:txBody>
          </p:sp>
        </mc:Fallback>
      </mc:AlternateContent>
    </p:spTree>
    <p:extLst>
      <p:ext uri="{BB962C8B-B14F-4D97-AF65-F5344CB8AC3E}">
        <p14:creationId xmlns:p14="http://schemas.microsoft.com/office/powerpoint/2010/main" val="13736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Theorem #2 (</a:t>
                </a:r>
                <a:r>
                  <a:rPr lang="en-US" b="1" dirty="0">
                    <a:solidFill>
                      <a:srgbClr val="00B050"/>
                    </a:solidFill>
                  </a:rPr>
                  <a:t>bijective</a:t>
                </a:r>
                <a:r>
                  <a:rPr lang="en-US" b="1" dirty="0"/>
                  <a:t> functions and </a:t>
                </a:r>
                <a:r>
                  <a:rPr lang="en-US" b="1" dirty="0">
                    <a:solidFill>
                      <a:srgbClr val="00B050"/>
                    </a:solidFill>
                  </a:rPr>
                  <a:t>domain/codomain size</a:t>
                </a:r>
                <a:r>
                  <a:rPr lang="en-US" b="1" dirty="0"/>
                  <a:t>):</a:t>
                </a:r>
              </a:p>
              <a:p>
                <a:pPr marL="0" indent="0">
                  <a:buNone/>
                </a:pPr>
                <a:r>
                  <a:rPr lang="en-GB" dirty="0"/>
                  <a:t>Consider two </a:t>
                </a:r>
                <a:r>
                  <a:rPr lang="en-GB" b="1" dirty="0"/>
                  <a:t>countable</a:t>
                </a:r>
                <a:r>
                  <a:rPr lang="en-GB" dirty="0"/>
                  <a:t> sets, </a:t>
                </a:r>
                <a14:m>
                  <m:oMath xmlns:m="http://schemas.openxmlformats.org/officeDocument/2006/math">
                    <m:r>
                      <a:rPr lang="en-GB" i="1" dirty="0">
                        <a:latin typeface="Cambria Math" panose="02040503050406030204" pitchFamily="18" charset="0"/>
                      </a:rPr>
                      <m:t>𝑋</m:t>
                    </m:r>
                  </m:oMath>
                </a14:m>
                <a:r>
                  <a:rPr lang="en-GB" dirty="0"/>
                  <a:t> and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p>
              <a:p>
                <a:pPr marL="0" indent="0">
                  <a:buNone/>
                </a:pPr>
                <a:r>
                  <a:rPr lang="en-GB" dirty="0"/>
                  <a:t>(Countable sets are sets whose elements could be counted, or </a:t>
                </a:r>
                <a:r>
                  <a:rPr lang="en-GB" dirty="0" err="1"/>
                  <a:t>labeled</a:t>
                </a:r>
                <a:r>
                  <a:rPr lang="en-GB" dirty="0"/>
                  <a:t> as 1, 2, 3,…)</a:t>
                </a:r>
              </a:p>
              <a:p>
                <a:pPr marL="0" indent="0">
                  <a:buNone/>
                </a:pPr>
                <a:endParaRPr lang="en-GB" dirty="0"/>
              </a:p>
              <a:p>
                <a:pPr marL="0" indent="0">
                  <a:buNone/>
                </a:pPr>
                <a:r>
                  <a:rPr lang="en-GB" dirty="0"/>
                  <a:t>If there exists a </a:t>
                </a:r>
                <a:r>
                  <a:rPr lang="en-GB" b="1" dirty="0"/>
                  <a:t>bijective</a:t>
                </a:r>
                <a:r>
                  <a:rPr lang="en-GB" dirty="0"/>
                  <a:t> </a:t>
                </a:r>
                <a:r>
                  <a:rPr lang="en-GB" b="1" dirty="0"/>
                  <a:t>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r>
                      <a:rPr lang="en-US" i="1" dirty="0">
                        <a:latin typeface="Cambria Math" panose="02040503050406030204" pitchFamily="18" charset="0"/>
                      </a:rPr>
                      <m:t>𝑋</m:t>
                    </m:r>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then </a:t>
                </a:r>
                <a14:m>
                  <m:oMath xmlns:m="http://schemas.openxmlformats.org/officeDocument/2006/math">
                    <m:r>
                      <a:rPr lang="en-GB" i="1" dirty="0" smtClean="0">
                        <a:latin typeface="Cambria Math" panose="02040503050406030204" pitchFamily="18" charset="0"/>
                      </a:rPr>
                      <m:t>𝑋</m:t>
                    </m:r>
                  </m:oMath>
                </a14:m>
                <a:r>
                  <a:rPr lang="en-GB" dirty="0"/>
                  <a:t> and </a:t>
                </a:r>
                <a14:m>
                  <m:oMath xmlns:m="http://schemas.openxmlformats.org/officeDocument/2006/math">
                    <m:r>
                      <a:rPr lang="en-GB" i="1" dirty="0" smtClean="0">
                        <a:latin typeface="Cambria Math" panose="02040503050406030204" pitchFamily="18" charset="0"/>
                      </a:rPr>
                      <m:t>𝑋</m:t>
                    </m:r>
                    <m:r>
                      <a:rPr lang="en-GB" i="1" dirty="0" smtClean="0">
                        <a:latin typeface="Cambria Math" panose="02040503050406030204" pitchFamily="18" charset="0"/>
                      </a:rPr>
                      <m:t>’ </m:t>
                    </m:r>
                  </m:oMath>
                </a14:m>
                <a:r>
                  <a:rPr lang="en-GB" dirty="0"/>
                  <a:t>have the </a:t>
                </a:r>
                <a:r>
                  <a:rPr lang="en-GB" b="1" dirty="0"/>
                  <a:t>same cardinality</a:t>
                </a:r>
                <a:r>
                  <a:rPr lang="en-GB" dirty="0"/>
                  <a:t>, i.e. the </a:t>
                </a:r>
                <a:r>
                  <a:rPr lang="en-GB" b="1" dirty="0"/>
                  <a:t>same number of elements</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64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433C7F-08F0-40BE-97FB-CB3D13FFF11F}"/>
              </a:ext>
            </a:extLst>
          </p:cNvPr>
          <p:cNvPicPr>
            <a:picLocks noChangeAspect="1"/>
          </p:cNvPicPr>
          <p:nvPr/>
        </p:nvPicPr>
        <p:blipFill rotWithShape="1">
          <a:blip r:embed="rId3"/>
          <a:srcRect l="12243" t="30975" r="76296" b="46871"/>
          <a:stretch/>
        </p:blipFill>
        <p:spPr>
          <a:xfrm>
            <a:off x="7329195" y="1742233"/>
            <a:ext cx="4253205" cy="2569329"/>
          </a:xfrm>
          <a:prstGeom prst="rect">
            <a:avLst/>
          </a:prstGeom>
        </p:spPr>
      </p:pic>
      <p:pic>
        <p:nvPicPr>
          <p:cNvPr id="5" name="Picture 4">
            <a:extLst>
              <a:ext uri="{FF2B5EF4-FFF2-40B4-BE49-F238E27FC236}">
                <a16:creationId xmlns:a16="http://schemas.microsoft.com/office/drawing/2014/main" id="{E9CB82E6-9386-4AF1-B539-1EE75BCF890F}"/>
              </a:ext>
            </a:extLst>
          </p:cNvPr>
          <p:cNvPicPr>
            <a:picLocks noChangeAspect="1"/>
          </p:cNvPicPr>
          <p:nvPr/>
        </p:nvPicPr>
        <p:blipFill rotWithShape="1">
          <a:blip r:embed="rId3"/>
          <a:srcRect l="23704" t="30975" r="65128" b="46871"/>
          <a:stretch/>
        </p:blipFill>
        <p:spPr>
          <a:xfrm>
            <a:off x="7329195" y="4363107"/>
            <a:ext cx="4024605" cy="2494892"/>
          </a:xfrm>
          <a:prstGeom prst="rect">
            <a:avLst/>
          </a:prstGeom>
        </p:spPr>
      </p:pic>
    </p:spTree>
    <p:extLst>
      <p:ext uri="{BB962C8B-B14F-4D97-AF65-F5344CB8AC3E}">
        <p14:creationId xmlns:p14="http://schemas.microsoft.com/office/powerpoint/2010/main" val="405980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smtClean="0">
                        <a:latin typeface="Cambria Math" panose="02040503050406030204" pitchFamily="18" charset="0"/>
                      </a:rPr>
                      <m:t>𝒙</m:t>
                    </m:r>
                  </m:oMath>
                </a14:m>
                <a:r>
                  <a:rPr lang="en-GB" dirty="0"/>
                  <a:t>, into another </a:t>
                </a:r>
                <a:r>
                  <a:rPr lang="en-GB" b="1" dirty="0"/>
                  <a:t>object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often is mathematically more tractable and useful than </a:t>
                </a:r>
                <a14:m>
                  <m:oMath xmlns:m="http://schemas.openxmlformats.org/officeDocument/2006/math">
                    <m:r>
                      <a:rPr lang="en-GB" i="1" dirty="0" smtClean="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 embedding</a:t>
                </a:r>
                <a:r>
                  <a:rPr lang="en-US" b="1" dirty="0"/>
                  <a:t>):</a:t>
                </a:r>
              </a:p>
              <a:p>
                <a:pPr marL="0" indent="0">
                  <a:buNone/>
                </a:pPr>
                <a:r>
                  <a:rPr lang="en-US" b="1" dirty="0">
                    <a:solidFill>
                      <a:srgbClr val="00B050"/>
                    </a:solidFill>
                  </a:rPr>
                  <a:t>Bijective embeddings</a:t>
                </a:r>
                <a:r>
                  <a:rPr lang="en-US" dirty="0">
                    <a:solidFill>
                      <a:srgbClr val="00B050"/>
                    </a:solidFill>
                  </a:rPr>
                  <a:t> </a:t>
                </a:r>
                <a:r>
                  <a:rPr lang="en-US" dirty="0"/>
                  <a:t>are often preferable as they allow for</a:t>
                </a:r>
              </a:p>
              <a:p>
                <a:r>
                  <a:rPr lang="en-US" dirty="0"/>
                  <a:t>Any element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to be </a:t>
                </a:r>
                <a:r>
                  <a:rPr lang="en-US" b="1" dirty="0"/>
                  <a:t>encoded</a:t>
                </a:r>
                <a:r>
                  <a:rPr lang="en-US" dirty="0"/>
                  <a:t> as a unique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Any element in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to be </a:t>
                </a:r>
                <a:r>
                  <a:rPr lang="en-US" b="1" dirty="0"/>
                  <a:t>decoded</a:t>
                </a:r>
                <a:r>
                  <a:rPr lang="en-US" dirty="0"/>
                  <a:t> as a unique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𝑋</m:t>
                    </m:r>
                  </m:oMath>
                </a14:m>
                <a:r>
                  <a:rPr lang="en-US" dirty="0"/>
                  <a:t>, with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a:latin typeface="Cambria Math" panose="02040503050406030204" pitchFamily="18" charset="0"/>
                          </a:rPr>
                          <m:t>𝒇</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marL="0" indent="0">
                  <a:buNone/>
                </a:pPr>
                <a:r>
                  <a:rPr lang="en-US" dirty="0">
                    <a:solidFill>
                      <a:srgbClr val="FF0000"/>
                    </a:solidFill>
                  </a:rPr>
                  <a:t>(That is a great mathematical property to have! But not always </a:t>
                </a:r>
                <a:r>
                  <a:rPr lang="en-US">
                    <a:solidFill>
                      <a:srgbClr val="FF0000"/>
                    </a:solidFill>
                  </a:rPr>
                  <a:t>possible unfortunately…)</a:t>
                </a:r>
                <a:endParaRPr lang="en-GB" dirty="0">
                  <a:solidFill>
                    <a:srgbClr val="FF0000"/>
                  </a:solidFill>
                </a:endParaRPr>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SG">
                    <a:noFill/>
                  </a:rPr>
                  <a:t> </a:t>
                </a:r>
              </a:p>
            </p:txBody>
          </p:sp>
        </mc:Fallback>
      </mc:AlternateContent>
    </p:spTree>
    <p:extLst>
      <p:ext uri="{BB962C8B-B14F-4D97-AF65-F5344CB8AC3E}">
        <p14:creationId xmlns:p14="http://schemas.microsoft.com/office/powerpoint/2010/main" val="632175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pPr marL="0" indent="0">
                  <a:buNone/>
                </a:pPr>
                <a:r>
                  <a:rPr lang="en-US" sz="2600" b="1" dirty="0"/>
                  <a:t>Definition (</a:t>
                </a:r>
                <a:r>
                  <a:rPr lang="en-US" sz="2600" b="1" dirty="0">
                    <a:solidFill>
                      <a:srgbClr val="00B050"/>
                    </a:solidFill>
                  </a:rPr>
                  <a:t>Manual Embeddings</a:t>
                </a:r>
                <a:r>
                  <a:rPr lang="en-US" sz="2600" b="1" dirty="0"/>
                  <a:t>):</a:t>
                </a:r>
              </a:p>
              <a:p>
                <a:r>
                  <a:rPr lang="en-US" sz="2600" dirty="0"/>
                  <a:t>In ML, </a:t>
                </a:r>
                <a:r>
                  <a:rPr lang="en-US" sz="2600" b="1" dirty="0">
                    <a:solidFill>
                      <a:srgbClr val="00B050"/>
                    </a:solidFill>
                  </a:rPr>
                  <a:t>manual embedding</a:t>
                </a:r>
                <a:r>
                  <a:rPr lang="en-US" sz="2600" b="1" dirty="0"/>
                  <a:t> </a:t>
                </a:r>
                <a:r>
                  <a:rPr lang="en-US" sz="2600" dirty="0"/>
                  <a:t>refers to manually extracting meaningful data </a:t>
                </a:r>
                <a14:m>
                  <m:oMath xmlns:m="http://schemas.openxmlformats.org/officeDocument/2006/math">
                    <m:r>
                      <a:rPr lang="en-US" sz="2600" i="1" dirty="0" smtClean="0">
                        <a:latin typeface="Cambria Math" panose="02040503050406030204" pitchFamily="18" charset="0"/>
                      </a:rPr>
                      <m:t>𝑦</m:t>
                    </m:r>
                  </m:oMath>
                </a14:m>
                <a:r>
                  <a:rPr lang="en-US" sz="2600" dirty="0"/>
                  <a:t> from an object </a:t>
                </a:r>
                <a14:m>
                  <m:oMath xmlns:m="http://schemas.openxmlformats.org/officeDocument/2006/math">
                    <m:r>
                      <a:rPr lang="en-US" sz="2600" i="1" dirty="0" smtClean="0">
                        <a:latin typeface="Cambria Math" panose="02040503050406030204" pitchFamily="18" charset="0"/>
                      </a:rPr>
                      <m:t>𝑥</m:t>
                    </m:r>
                  </m:oMath>
                </a14:m>
                <a:r>
                  <a:rPr lang="en-US" sz="2600" dirty="0"/>
                  <a:t>, whose format cannot be fed to a NN.</a:t>
                </a:r>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a:stretch>
              </a:blipFill>
            </p:spPr>
            <p:txBody>
              <a:bodyPr/>
              <a:lstStyle/>
              <a:p>
                <a:r>
                  <a:rPr lang="en-GB">
                    <a:noFill/>
                  </a:rPr>
                  <a:t> </a:t>
                </a:r>
              </a:p>
            </p:txBody>
          </p:sp>
        </mc:Fallback>
      </mc:AlternateContent>
    </p:spTree>
    <p:extLst>
      <p:ext uri="{BB962C8B-B14F-4D97-AF65-F5344CB8AC3E}">
        <p14:creationId xmlns:p14="http://schemas.microsoft.com/office/powerpoint/2010/main" val="645318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fontScale="92500"/>
              </a:bodyPr>
              <a:lstStyle/>
              <a:p>
                <a:pPr marL="0" indent="0">
                  <a:buNone/>
                </a:pPr>
                <a:r>
                  <a:rPr lang="en-US" b="1" dirty="0"/>
                  <a:t>Definition (</a:t>
                </a:r>
                <a:r>
                  <a:rPr lang="en-US" b="1" dirty="0">
                    <a:solidFill>
                      <a:srgbClr val="00B050"/>
                    </a:solidFill>
                  </a:rPr>
                  <a:t>Manual Embeddings</a:t>
                </a:r>
                <a:r>
                  <a:rPr lang="en-US" b="1" dirty="0"/>
                  <a:t>):</a:t>
                </a:r>
              </a:p>
              <a:p>
                <a:r>
                  <a:rPr lang="en-US" dirty="0"/>
                  <a:t>In ML, </a:t>
                </a:r>
                <a:r>
                  <a:rPr lang="en-US" b="1" dirty="0">
                    <a:solidFill>
                      <a:srgbClr val="00B050"/>
                    </a:solidFill>
                  </a:rPr>
                  <a:t>manual embedding</a:t>
                </a:r>
                <a:r>
                  <a:rPr lang="en-US" b="1" dirty="0"/>
                  <a:t> </a:t>
                </a:r>
                <a:r>
                  <a:rPr lang="en-US" dirty="0"/>
                  <a:t>refers to manually extracting meaningful data </a:t>
                </a:r>
                <a14:m>
                  <m:oMath xmlns:m="http://schemas.openxmlformats.org/officeDocument/2006/math">
                    <m:r>
                      <a:rPr lang="en-US" i="1" dirty="0">
                        <a:latin typeface="Cambria Math" panose="02040503050406030204" pitchFamily="18" charset="0"/>
                      </a:rPr>
                      <m:t>𝑦</m:t>
                    </m:r>
                  </m:oMath>
                </a14:m>
                <a:r>
                  <a:rPr lang="en-US" dirty="0"/>
                  <a:t> from an object </a:t>
                </a:r>
                <a14:m>
                  <m:oMath xmlns:m="http://schemas.openxmlformats.org/officeDocument/2006/math">
                    <m:r>
                      <a:rPr lang="en-US" i="1" dirty="0">
                        <a:latin typeface="Cambria Math" panose="02040503050406030204" pitchFamily="18" charset="0"/>
                      </a:rPr>
                      <m:t>𝑥</m:t>
                    </m:r>
                  </m:oMath>
                </a14:m>
                <a:r>
                  <a:rPr lang="en-US" dirty="0"/>
                  <a:t>, whose format cannot be fed to a NN.</a:t>
                </a:r>
              </a:p>
              <a:p>
                <a:r>
                  <a:rPr lang="en-US" dirty="0"/>
                  <a:t>For instance, let us assume, we give the following scores to movies, with values in [-1, 1].</a:t>
                </a:r>
              </a:p>
              <a:p>
                <a:r>
                  <a:rPr lang="en-US" dirty="0"/>
                  <a:t>First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dirty="0"/>
                  <a:t>: target audience</a:t>
                </a:r>
                <a:br>
                  <a:rPr lang="en-US" dirty="0"/>
                </a:br>
                <a:r>
                  <a:rPr lang="en-US" dirty="0"/>
                  <a:t>(-1 if for kids only, 1 for adults only)</a:t>
                </a:r>
              </a:p>
              <a:p>
                <a:r>
                  <a:rPr lang="en-US" dirty="0"/>
                  <a:t>Second score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blockbuster vs. arthouse type of movie.</a:t>
                </a:r>
                <a:endParaRPr lang="en-GB" dirty="0"/>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b="-12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3"/>
          <a:srcRect l="14500" t="47967" r="64633" b="9478"/>
          <a:stretch/>
        </p:blipFill>
        <p:spPr>
          <a:xfrm>
            <a:off x="6557107" y="2191136"/>
            <a:ext cx="5489370" cy="3498464"/>
          </a:xfrm>
          <a:prstGeom prst="rect">
            <a:avLst/>
          </a:prstGeom>
        </p:spPr>
      </p:pic>
    </p:spTree>
    <p:extLst>
      <p:ext uri="{BB962C8B-B14F-4D97-AF65-F5344CB8AC3E}">
        <p14:creationId xmlns:p14="http://schemas.microsoft.com/office/powerpoint/2010/main" val="118947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107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5FCE9B8-2A9B-466A-94D9-F73970704C2E}"/>
              </a:ext>
            </a:extLst>
          </p:cNvPr>
          <p:cNvSpPr txBox="1"/>
          <p:nvPr/>
        </p:nvSpPr>
        <p:spPr>
          <a:xfrm>
            <a:off x="62523" y="5908431"/>
            <a:ext cx="12129477" cy="954107"/>
          </a:xfrm>
          <a:prstGeom prst="rect">
            <a:avLst/>
          </a:prstGeom>
          <a:noFill/>
        </p:spPr>
        <p:txBody>
          <a:bodyPr wrap="square" rtlCol="0">
            <a:spAutoFit/>
          </a:bodyPr>
          <a:lstStyle/>
          <a:p>
            <a:r>
              <a:rPr lang="en-GB" sz="2800" dirty="0"/>
              <a:t>In general however, we would prefer an automated process </a:t>
            </a:r>
            <a:r>
              <a:rPr lang="en-GB" sz="2800" dirty="0">
                <a:sym typeface="Wingdings" panose="05000000000000000000" pitchFamily="2" charset="2"/>
              </a:rPr>
              <a:t></a:t>
            </a:r>
            <a:r>
              <a:rPr lang="en-GB" sz="2800" dirty="0"/>
              <a:t> </a:t>
            </a:r>
            <a:r>
              <a:rPr lang="en-GB" sz="2800" b="1" dirty="0"/>
              <a:t>How could we train a model to learn a proper embedding to use for a given task/data format?</a:t>
            </a:r>
          </a:p>
        </p:txBody>
      </p:sp>
    </p:spTree>
    <p:extLst>
      <p:ext uri="{BB962C8B-B14F-4D97-AF65-F5344CB8AC3E}">
        <p14:creationId xmlns:p14="http://schemas.microsoft.com/office/powerpoint/2010/main" val="359596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Deep Learning Architectures are incapable of processing </a:t>
            </a:r>
            <a:r>
              <a:rPr lang="en-US" b="1" dirty="0"/>
              <a:t>strings</a:t>
            </a:r>
            <a:r>
              <a:rPr lang="en-US" i="1" dirty="0"/>
              <a:t> </a:t>
            </a:r>
            <a:r>
              <a:rPr lang="en-US" b="1" dirty="0"/>
              <a:t>or</a:t>
            </a:r>
            <a:r>
              <a:rPr lang="en-US" dirty="0"/>
              <a:t> </a:t>
            </a:r>
            <a:r>
              <a:rPr lang="en-US" b="1" dirty="0"/>
              <a:t>plain text in their raw form</a:t>
            </a:r>
            <a:r>
              <a:rPr lang="en-US" dirty="0"/>
              <a:t>.</a:t>
            </a:r>
          </a:p>
          <a:p>
            <a:r>
              <a:rPr lang="en-US" b="1" dirty="0">
                <a:solidFill>
                  <a:srgbClr val="00B050"/>
                </a:solidFill>
              </a:rPr>
              <a:t>And language is… a bit of a pain to embed, for multiple reasons…</a:t>
            </a:r>
          </a:p>
          <a:p>
            <a:r>
              <a:rPr lang="en-US" b="1" dirty="0"/>
              <a:t>Let us see why through some examples.</a:t>
            </a:r>
            <a:endParaRPr lang="en-GB" b="1"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8614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p:spTree>
    <p:extLst>
      <p:ext uri="{BB962C8B-B14F-4D97-AF65-F5344CB8AC3E}">
        <p14:creationId xmlns:p14="http://schemas.microsoft.com/office/powerpoint/2010/main" val="3657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solidFill>
                  <a:schemeClr val="accent3"/>
                </a:solidFill>
              </a:rPr>
              <a:t>How do we evaluate the </a:t>
            </a:r>
            <a:r>
              <a:rPr lang="en-US" b="1" dirty="0">
                <a:solidFill>
                  <a:schemeClr val="accent3"/>
                </a:solidFill>
              </a:rPr>
              <a:t>quality/performance</a:t>
            </a:r>
            <a:r>
              <a:rPr lang="en-US" dirty="0">
                <a:solidFill>
                  <a:schemeClr val="accent3"/>
                </a:solidFill>
              </a:rPr>
              <a:t> of an embedding?</a:t>
            </a:r>
          </a:p>
          <a:p>
            <a:pPr marL="514350" indent="-514350">
              <a:buFont typeface="+mj-lt"/>
              <a:buAutoNum type="arabicPeriod" startAt="6"/>
            </a:pPr>
            <a:r>
              <a:rPr lang="en-US" dirty="0">
                <a:solidFill>
                  <a:schemeClr val="accent3"/>
                </a:solidFill>
              </a:rPr>
              <a:t>Can embeddings be </a:t>
            </a:r>
            <a:r>
              <a:rPr lang="en-US" b="1" dirty="0">
                <a:solidFill>
                  <a:schemeClr val="accent3"/>
                </a:solidFill>
              </a:rPr>
              <a:t>biased</a:t>
            </a:r>
            <a:r>
              <a:rPr lang="en-US" dirty="0">
                <a:solidFill>
                  <a:schemeClr val="accent3"/>
                </a:solidFill>
              </a:rPr>
              <a:t>?</a:t>
            </a:r>
          </a:p>
          <a:p>
            <a:pPr marL="514350" indent="-514350">
              <a:buFont typeface="+mj-lt"/>
              <a:buAutoNum type="arabicPeriod" startAt="6"/>
            </a:pPr>
            <a:r>
              <a:rPr lang="en-US" dirty="0">
                <a:solidFill>
                  <a:schemeClr val="accent3"/>
                </a:solidFill>
              </a:rPr>
              <a:t>Can we help the neural networks </a:t>
            </a:r>
            <a:r>
              <a:rPr lang="en-US" b="1" dirty="0">
                <a:solidFill>
                  <a:schemeClr val="accent3"/>
                </a:solidFill>
              </a:rPr>
              <a:t>identify the important parts of the context</a:t>
            </a:r>
            <a:r>
              <a:rPr lang="en-US" dirty="0">
                <a:solidFill>
                  <a:schemeClr val="accent3"/>
                </a:solidFill>
              </a:rPr>
              <a:t> to focus on?</a:t>
            </a:r>
          </a:p>
          <a:p>
            <a:pPr marL="514350" indent="-514350">
              <a:buFont typeface="+mj-lt"/>
              <a:buAutoNum type="arabicPeriod" startAt="6"/>
            </a:pPr>
            <a:r>
              <a:rPr lang="en-US" dirty="0">
                <a:solidFill>
                  <a:schemeClr val="accent3"/>
                </a:solidFill>
              </a:rPr>
              <a:t>What is </a:t>
            </a:r>
            <a:r>
              <a:rPr lang="en-US" b="1" dirty="0">
                <a:solidFill>
                  <a:schemeClr val="accent3"/>
                </a:solidFill>
              </a:rPr>
              <a:t>attention</a:t>
            </a:r>
            <a:r>
              <a:rPr lang="en-US" dirty="0">
                <a:solidFill>
                  <a:schemeClr val="accent3"/>
                </a:solidFill>
              </a:rPr>
              <a:t> in Neural Networks? What are </a:t>
            </a:r>
            <a:r>
              <a:rPr lang="en-US" b="1" dirty="0">
                <a:solidFill>
                  <a:schemeClr val="accent3"/>
                </a:solidFill>
              </a:rPr>
              <a:t>transformers</a:t>
            </a:r>
            <a:r>
              <a:rPr lang="en-US" dirty="0">
                <a:solidFill>
                  <a:schemeClr val="accent3"/>
                </a:solidFill>
              </a:rPr>
              <a:t> in Neural Networks?</a:t>
            </a:r>
          </a:p>
          <a:p>
            <a:pPr marL="514350" indent="-514350">
              <a:buFont typeface="+mj-lt"/>
              <a:buAutoNum type="arabicPeriod" startAt="6"/>
            </a:pPr>
            <a:r>
              <a:rPr lang="en-US" dirty="0">
                <a:solidFill>
                  <a:schemeClr val="accent3"/>
                </a:solidFill>
              </a:rPr>
              <a:t>What are the typical </a:t>
            </a:r>
            <a:r>
              <a:rPr lang="en-US" b="1" dirty="0">
                <a:solidFill>
                  <a:schemeClr val="accent3"/>
                </a:solidFill>
              </a:rPr>
              <a:t>uses for attention </a:t>
            </a:r>
            <a:r>
              <a:rPr lang="en-US" dirty="0">
                <a:solidFill>
                  <a:schemeClr val="accent3"/>
                </a:solidFill>
              </a:rPr>
              <a:t>these days?</a:t>
            </a:r>
          </a:p>
          <a:p>
            <a:pPr marL="514350" indent="-514350">
              <a:buFont typeface="+mj-lt"/>
              <a:buAutoNum type="arabicPeriod" startAt="6"/>
            </a:pPr>
            <a:r>
              <a:rPr lang="en-US" dirty="0">
                <a:solidFill>
                  <a:schemeClr val="accent3"/>
                </a:solidFill>
              </a:rPr>
              <a:t>What are the </a:t>
            </a:r>
            <a:r>
              <a:rPr lang="en-US" b="1" dirty="0">
                <a:solidFill>
                  <a:schemeClr val="accent3"/>
                </a:solidFill>
              </a:rPr>
              <a:t>limits of attention </a:t>
            </a:r>
            <a:r>
              <a:rPr lang="en-US" dirty="0">
                <a:solidFill>
                  <a:schemeClr val="accent3"/>
                </a:solidFill>
              </a:rPr>
              <a:t>and the </a:t>
            </a:r>
            <a:r>
              <a:rPr lang="en-US" b="1" dirty="0">
                <a:solidFill>
                  <a:schemeClr val="accent3"/>
                </a:solidFill>
              </a:rPr>
              <a:t>current research directions </a:t>
            </a:r>
            <a:r>
              <a:rPr lang="en-US" dirty="0">
                <a:solidFill>
                  <a:schemeClr val="accent3"/>
                </a:solidFill>
              </a:rPr>
              <a:t>on this topic?</a:t>
            </a:r>
            <a:endParaRPr lang="en-GB" dirty="0">
              <a:solidFill>
                <a:schemeClr val="accent3"/>
              </a:solidFill>
            </a:endParaRPr>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199" y="1825624"/>
                <a:ext cx="5597769" cy="5032375"/>
              </a:xfrm>
            </p:spPr>
            <p:txBody>
              <a:bodyPr>
                <a:normAutofit/>
              </a:bodyPr>
              <a:lstStyle/>
              <a:p>
                <a:r>
                  <a:rPr lang="en-US" dirty="0"/>
                  <a:t>For instance, if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m:t>
                      </m:r>
                      <m:r>
                        <a:rPr lang="en-US" b="0" i="1" dirty="0" smtClean="0">
                          <a:latin typeface="Cambria Math" panose="02040503050406030204" pitchFamily="18" charset="0"/>
                        </a:rPr>
                        <m:t>𝑎𝑝𝑝𝑙𝑒</m:t>
                      </m:r>
                      <m:r>
                        <a:rPr lang="en-US" b="0" i="1" dirty="0" smtClean="0">
                          <a:latin typeface="Cambria Math" panose="02040503050406030204" pitchFamily="18" charset="0"/>
                        </a:rPr>
                        <m:t>, </m:t>
                      </m:r>
                      <m:r>
                        <a:rPr lang="en-US" b="0" i="1" dirty="0" smtClean="0">
                          <a:latin typeface="Cambria Math" panose="02040503050406030204" pitchFamily="18" charset="0"/>
                        </a:rPr>
                        <m:t>𝑑𝑢𝑟𝑖𝑎𝑛</m:t>
                      </m:r>
                      <m:r>
                        <a:rPr lang="en-US" b="0" i="1" dirty="0" smtClean="0">
                          <a:latin typeface="Cambria Math" panose="02040503050406030204" pitchFamily="18" charset="0"/>
                        </a:rPr>
                        <m:t>, </m:t>
                      </m:r>
                      <m:r>
                        <a:rPr lang="en-US" b="0" i="1" dirty="0" smtClean="0">
                          <a:latin typeface="Cambria Math" panose="02040503050406030204" pitchFamily="18" charset="0"/>
                        </a:rPr>
                        <m:t>𝑚𝑎𝑛𝑔𝑜</m:t>
                      </m:r>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𝑜𝑟𝑎𝑛𝑔𝑒</m:t>
                      </m:r>
                      <m:r>
                        <a:rPr lang="en-US" b="0" i="1" dirty="0" smtClean="0">
                          <a:latin typeface="Cambria Math" panose="02040503050406030204" pitchFamily="18" charset="0"/>
                        </a:rPr>
                        <m:t>, </m:t>
                      </m:r>
                      <m:r>
                        <a:rPr lang="en-US" b="0" i="1" dirty="0" smtClean="0">
                          <a:latin typeface="Cambria Math" panose="02040503050406030204" pitchFamily="18" charset="0"/>
                        </a:rPr>
                        <m:t>𝑠𝑡𝑟𝑎𝑤𝑏𝑒𝑟𝑟𝑦</m:t>
                      </m:r>
                      <m:r>
                        <a:rPr lang="en-US" b="0" i="1" dirty="0" smtClean="0">
                          <a:latin typeface="Cambria Math" panose="02040503050406030204" pitchFamily="18" charset="0"/>
                        </a:rPr>
                        <m:t>}</m:t>
                      </m:r>
                    </m:oMath>
                  </m:oMathPara>
                </a14:m>
                <a:endParaRPr lang="en-GB" dirty="0"/>
              </a:p>
              <a:p>
                <a:r>
                  <a:rPr lang="en-GB" dirty="0"/>
                  <a:t>A possible one-hot embedding </a:t>
                </a:r>
                <a14:m>
                  <m:oMath xmlns:m="http://schemas.openxmlformats.org/officeDocument/2006/math">
                    <m:r>
                      <a:rPr lang="en-GB" i="1" dirty="0" smtClean="0">
                        <a:latin typeface="Cambria Math" panose="02040503050406030204" pitchFamily="18" charset="0"/>
                      </a:rPr>
                      <m:t>𝑓</m:t>
                    </m:r>
                  </m:oMath>
                </a14:m>
                <a:r>
                  <a:rPr lang="en-GB" dirty="0"/>
                  <a:t> would be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1,0,0,0,0</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𝑑𝑢𝑟𝑖𝑎𝑛</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𝑚𝑎𝑛𝑔𝑜</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m:t>
                      </m:r>
                      <m:r>
                        <a:rPr lang="en-US" b="0" i="1" smtClean="0">
                          <a:latin typeface="Cambria Math" panose="02040503050406030204" pitchFamily="18" charset="0"/>
                        </a:rPr>
                        <m:t>1</m:t>
                      </m:r>
                      <m:r>
                        <a:rPr lang="en-US" i="1">
                          <a:latin typeface="Cambria Math" panose="02040503050406030204" pitchFamily="18" charset="0"/>
                        </a:rPr>
                        <m:t>,0)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𝑠𝑡𝑟𝑎𝑤𝑏𝑒𝑟𝑟𝑦</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5</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,0,0,0,</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199" y="1825624"/>
                <a:ext cx="5597769" cy="5032375"/>
              </a:xfrm>
              <a:blipFill>
                <a:blip r:embed="rId3"/>
                <a:stretch>
                  <a:fillRect l="-1850" t="-1937"/>
                </a:stretch>
              </a:blipFill>
            </p:spPr>
            <p:txBody>
              <a:bodyPr/>
              <a:lstStyle/>
              <a:p>
                <a:r>
                  <a:rPr lang="en-GB">
                    <a:noFill/>
                  </a:rPr>
                  <a:t> </a:t>
                </a:r>
              </a:p>
            </p:txBody>
          </p:sp>
        </mc:Fallback>
      </mc:AlternateContent>
    </p:spTree>
    <p:extLst>
      <p:ext uri="{BB962C8B-B14F-4D97-AF65-F5344CB8AC3E}">
        <p14:creationId xmlns:p14="http://schemas.microsoft.com/office/powerpoint/2010/main" val="166901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860689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#1: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br>
                  <a:rPr lang="en-GB" dirty="0"/>
                </a:br>
                <a:r>
                  <a:rPr lang="en-GB" dirty="0"/>
                  <a:t>(mathematically nice to have!)</a:t>
                </a:r>
              </a:p>
              <a:p>
                <a:endParaRPr lang="en-GB" dirty="0"/>
              </a:p>
              <a:p>
                <a:endParaRPr lang="en-GB" dirty="0"/>
              </a:p>
              <a:p>
                <a:endParaRPr lang="en-GB" dirty="0"/>
              </a:p>
              <a:p>
                <a:pPr marL="0" indent="0">
                  <a:buNone/>
                </a:pPr>
                <a:endParaRPr lang="en-GB" dirty="0"/>
              </a:p>
            </p:txBody>
          </p:sp>
        </mc:Choice>
        <mc:Fallback>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SG">
                    <a:noFill/>
                  </a:rPr>
                  <a:t> </a:t>
                </a:r>
              </a:p>
            </p:txBody>
          </p:sp>
        </mc:Fallback>
      </mc:AlternateContent>
    </p:spTree>
    <p:extLst>
      <p:ext uri="{BB962C8B-B14F-4D97-AF65-F5344CB8AC3E}">
        <p14:creationId xmlns:p14="http://schemas.microsoft.com/office/powerpoint/2010/main" val="2237654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#2: </a:t>
                </a:r>
                <a14:m>
                  <m:oMath xmlns:m="http://schemas.openxmlformats.org/officeDocument/2006/math">
                    <m:sSup>
                      <m:sSupPr>
                        <m:ctrlPr>
                          <a:rPr lang="en-US" b="0" i="1" dirty="0" smtClean="0">
                            <a:latin typeface="Cambria Math" panose="02040503050406030204" pitchFamily="18" charset="0"/>
                          </a:rPr>
                        </m:ctrlPr>
                      </m:sSupPr>
                      <m:e>
                        <m:r>
                          <a:rPr lang="en-GB" i="1" dirty="0">
                            <a:latin typeface="Cambria Math" panose="02040503050406030204" pitchFamily="18" charset="0"/>
                          </a:rPr>
                          <m:t>𝑓</m:t>
                        </m:r>
                      </m:e>
                      <m:sup>
                        <m:r>
                          <a:rPr lang="en-US" b="0" i="1" dirty="0" smtClean="0">
                            <a:latin typeface="Cambria Math" panose="02040503050406030204" pitchFamily="18" charset="0"/>
                          </a:rPr>
                          <m:t>−1</m:t>
                        </m:r>
                      </m:sup>
                    </m:sSup>
                  </m:oMath>
                </a14:m>
                <a:r>
                  <a:rPr lang="en-GB" dirty="0"/>
                  <a:t> is easy to find, as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easy</a:t>
                </a:r>
                <a:r>
                  <a:rPr lang="en-GB" dirty="0"/>
                  <a:t> </a:t>
                </a:r>
                <a:r>
                  <a:rPr lang="en-GB" b="1" dirty="0"/>
                  <a:t>to</a:t>
                </a:r>
                <a:r>
                  <a:rPr lang="en-GB" dirty="0"/>
                  <a:t> </a:t>
                </a:r>
                <a:r>
                  <a:rPr lang="en-GB" b="1" dirty="0"/>
                  <a:t>invert</a:t>
                </a:r>
                <a:r>
                  <a:rPr lang="en-GB" dirty="0"/>
                  <a:t>.</a:t>
                </a:r>
                <a:br>
                  <a:rPr lang="en-GB" dirty="0"/>
                </a:br>
                <a:r>
                  <a:rPr lang="en-GB" dirty="0"/>
                  <a:t>(To work your way back from a one-hot vector to a word, all you need is the index where the value 1 appears, and that is the index of the word in </a:t>
                </a:r>
                <a14:m>
                  <m:oMath xmlns:m="http://schemas.openxmlformats.org/officeDocument/2006/math">
                    <m:r>
                      <a:rPr lang="en-GB" i="1" dirty="0" smtClean="0">
                        <a:latin typeface="Cambria Math" panose="02040503050406030204" pitchFamily="18" charset="0"/>
                      </a:rPr>
                      <m:t>𝑉</m:t>
                    </m:r>
                  </m:oMath>
                </a14:m>
                <a:r>
                  <a:rPr lang="en-GB" dirty="0"/>
                  <a:t>).</a:t>
                </a:r>
              </a:p>
              <a:p>
                <a:endParaRPr lang="en-GB" dirty="0"/>
              </a:p>
              <a:p>
                <a:endParaRPr lang="en-GB" dirty="0"/>
              </a:p>
              <a:p>
                <a:endParaRPr lang="en-GB" dirty="0"/>
              </a:p>
              <a:p>
                <a:pPr marL="0" indent="0">
                  <a:buNone/>
                </a:pPr>
                <a:endParaRPr lang="en-GB" dirty="0"/>
              </a:p>
            </p:txBody>
          </p:sp>
        </mc:Choice>
        <mc:Fallback>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941" b="-2179"/>
                </a:stretch>
              </a:blipFill>
            </p:spPr>
            <p:txBody>
              <a:bodyPr/>
              <a:lstStyle/>
              <a:p>
                <a:r>
                  <a:rPr lang="en-SG">
                    <a:noFill/>
                  </a:rPr>
                  <a:t> </a:t>
                </a:r>
              </a:p>
            </p:txBody>
          </p:sp>
        </mc:Fallback>
      </mc:AlternateContent>
    </p:spTree>
    <p:extLst>
      <p:ext uri="{BB962C8B-B14F-4D97-AF65-F5344CB8AC3E}">
        <p14:creationId xmlns:p14="http://schemas.microsoft.com/office/powerpoint/2010/main" val="1174495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mr>
                            <m:mr>
                              <m:e>
                                <m:r>
                                  <a:rPr lang="en-US" i="1">
                                    <a:latin typeface="Cambria Math" panose="02040503050406030204" pitchFamily="18" charset="0"/>
                                  </a:rPr>
                                  <m:t>0</m:t>
                                </m:r>
                              </m:e>
                              <m:e>
                                <m:r>
                                  <a:rPr lang="en-US" i="1">
                                    <a:latin typeface="Cambria Math" panose="02040503050406030204" pitchFamily="18" charset="0"/>
                                  </a:rPr>
                                  <m:t>𝑒𝑙𝑠𝑒</m:t>
                                </m:r>
                              </m:e>
                            </m:mr>
                          </m:m>
                        </m:e>
                      </m:d>
                    </m:oMath>
                  </m:oMathPara>
                </a14:m>
                <a:endParaRPr lang="en-GB" dirty="0"/>
              </a:p>
              <a:p>
                <a:r>
                  <a:rPr lang="en-GB" b="1" dirty="0"/>
                  <a:t>Reminder:</a:t>
                </a:r>
                <a:r>
                  <a:rPr lang="en-GB" dirty="0"/>
                  <a:t>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1931" t="-1937"/>
                </a:stretch>
              </a:blipFill>
            </p:spPr>
            <p:txBody>
              <a:bodyPr/>
              <a:lstStyle/>
              <a:p>
                <a:r>
                  <a:rPr lang="en-GB">
                    <a:noFill/>
                  </a:rPr>
                  <a:t> </a:t>
                </a:r>
              </a:p>
            </p:txBody>
          </p:sp>
        </mc:Fallback>
      </mc:AlternateContent>
    </p:spTree>
    <p:extLst>
      <p:ext uri="{BB962C8B-B14F-4D97-AF65-F5344CB8AC3E}">
        <p14:creationId xmlns:p14="http://schemas.microsoft.com/office/powerpoint/2010/main" val="3390323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pPr marL="0" indent="0">
                  <a:buNone/>
                </a:pPr>
                <a:endParaRPr lang="en-GB" dirty="0"/>
              </a:p>
              <a:p>
                <a:pPr marL="0" indent="0">
                  <a:buNone/>
                </a:pPr>
                <a:r>
                  <a:rPr lang="en-GB" dirty="0"/>
                  <a:t>(This is also a nice property to have in mathematics, as this would mean that each embedding vector is as far as possible from each other in terms of vector distance).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2253" t="-1937" r="-536"/>
                </a:stretch>
              </a:blipFill>
            </p:spPr>
            <p:txBody>
              <a:bodyPr/>
              <a:lstStyle/>
              <a:p>
                <a:r>
                  <a:rPr lang="en-GB">
                    <a:noFill/>
                  </a:rPr>
                  <a:t> </a:t>
                </a:r>
              </a:p>
            </p:txBody>
          </p:sp>
        </mc:Fallback>
      </mc:AlternateContent>
    </p:spTree>
    <p:extLst>
      <p:ext uri="{BB962C8B-B14F-4D97-AF65-F5344CB8AC3E}">
        <p14:creationId xmlns:p14="http://schemas.microsoft.com/office/powerpoint/2010/main" val="63883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And language is… a (bit of a) pain to embed, for multiple reasons…</a:t>
            </a:r>
          </a:p>
          <a:p>
            <a:pPr marL="0" indent="0">
              <a:buNone/>
            </a:pPr>
            <a:endParaRPr lang="en-US" b="1" dirty="0"/>
          </a:p>
          <a:p>
            <a:r>
              <a:rPr lang="en-US" b="1" dirty="0"/>
              <a:t>The one-hot word embedding, while simple and convenient, unfortunately suffers from many problems.</a:t>
            </a:r>
          </a:p>
          <a:p>
            <a:r>
              <a:rPr lang="en-US" b="1" dirty="0"/>
              <a:t>Problems that have to do with the logic behind human language.</a:t>
            </a:r>
            <a:endParaRPr lang="en-GB" b="1" dirty="0"/>
          </a:p>
        </p:txBody>
      </p:sp>
    </p:spTree>
    <p:extLst>
      <p:ext uri="{BB962C8B-B14F-4D97-AF65-F5344CB8AC3E}">
        <p14:creationId xmlns:p14="http://schemas.microsoft.com/office/powerpoint/2010/main" val="695338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not by the word on its own.</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506E59B0-165F-430D-A256-25D30B262D88}"/>
              </a:ext>
            </a:extLst>
          </p:cNvPr>
          <p:cNvSpPr txBox="1"/>
          <p:nvPr/>
        </p:nvSpPr>
        <p:spPr>
          <a:xfrm>
            <a:off x="500185" y="5470770"/>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p>
        </p:txBody>
      </p:sp>
    </p:spTree>
    <p:extLst>
      <p:ext uri="{BB962C8B-B14F-4D97-AF65-F5344CB8AC3E}">
        <p14:creationId xmlns:p14="http://schemas.microsoft.com/office/powerpoint/2010/main" val="428357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Its syntaxial meaning (is it a verb, a noun, an adjective?) also depends on surrounding context.</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15BD273D-9169-4165-B4C1-80EEC8AD67CB}"/>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169108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a:t>
            </a:r>
            <a:r>
              <a:rPr lang="en-US" b="1" dirty="0"/>
              <a:t>not by the word on its own.</a:t>
            </a:r>
          </a:p>
          <a:p>
            <a:endParaRPr lang="en-GB" dirty="0"/>
          </a:p>
        </p:txBody>
      </p:sp>
      <p:sp>
        <p:nvSpPr>
          <p:cNvPr id="5" name="Content Placeholder 4">
            <a:extLst>
              <a:ext uri="{FF2B5EF4-FFF2-40B4-BE49-F238E27FC236}">
                <a16:creationId xmlns:a16="http://schemas.microsoft.com/office/drawing/2014/main" id="{B17D015E-6658-42E8-8A0E-E09F57134CEE}"/>
              </a:ext>
            </a:extLst>
          </p:cNvPr>
          <p:cNvSpPr>
            <a:spLocks noGrp="1"/>
          </p:cNvSpPr>
          <p:nvPr>
            <p:ph sz="half" idx="2"/>
          </p:nvPr>
        </p:nvSpPr>
        <p:spPr>
          <a:xfrm>
            <a:off x="6172200" y="1825625"/>
            <a:ext cx="5181600" cy="4973760"/>
          </a:xfrm>
        </p:spPr>
        <p:txBody>
          <a:bodyPr>
            <a:normAutofit/>
          </a:bodyPr>
          <a:lstStyle/>
          <a:p>
            <a:r>
              <a:rPr lang="en-US" dirty="0"/>
              <a:t>And the embedding vector</a:t>
            </a:r>
            <a:r>
              <a:rPr lang="en-GB" dirty="0"/>
              <a:t> should intrinsically carry this difference in terms of meaning for the NN to use.</a:t>
            </a:r>
          </a:p>
          <a:p>
            <a:r>
              <a:rPr lang="en-GB" dirty="0"/>
              <a:t>This cannot happen if we use a naïve one-hot vectors embedding.</a:t>
            </a:r>
          </a:p>
          <a:p>
            <a:r>
              <a:rPr lang="en-GB" dirty="0"/>
              <a:t>Reason: two identical words with different meanings would have the same embedding vector.</a:t>
            </a:r>
            <a:endParaRPr lang="en-US" dirty="0"/>
          </a:p>
          <a:p>
            <a:endParaRPr lang="en-GB" dirty="0"/>
          </a:p>
        </p:txBody>
      </p:sp>
      <p:sp>
        <p:nvSpPr>
          <p:cNvPr id="7" name="TextBox 6">
            <a:extLst>
              <a:ext uri="{FF2B5EF4-FFF2-40B4-BE49-F238E27FC236}">
                <a16:creationId xmlns:a16="http://schemas.microsoft.com/office/drawing/2014/main" id="{32A3B3B3-5AAA-4B0C-9DD1-43DF1CF6301D}"/>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53852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367857">
                    <a:tc>
                      <a:txBody>
                        <a:bodyPr/>
                        <a:lstStyle/>
                        <a:p>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Apartment Price</a:t>
                          </a:r>
                          <a:br>
                            <a:rPr lang="en-US" dirty="0"/>
                          </a:br>
                          <a:r>
                            <a:rPr lang="en-US" dirty="0"/>
                            <a:t>(in $)</a:t>
                          </a:r>
                          <a:endParaRPr lang="en-GB" dirty="0"/>
                        </a:p>
                      </a:txBody>
                      <a:tcPr/>
                    </a:tc>
                    <a:tc>
                      <a:txBody>
                        <a:bodyPr/>
                        <a:lstStyle/>
                        <a:p>
                          <a:r>
                            <a:rPr lang="en-US" dirty="0"/>
                            <a:t>500 000</a:t>
                          </a:r>
                          <a:endParaRPr lang="en-GB" dirty="0"/>
                        </a:p>
                      </a:txBody>
                      <a:tcPr/>
                    </a:tc>
                    <a:extLst>
                      <a:ext uri="{0D108BD9-81ED-4DB2-BD59-A6C34878D82A}">
                        <a16:rowId xmlns:a16="http://schemas.microsoft.com/office/drawing/2014/main" val="337513952"/>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oMath>
                          </a14:m>
                          <a:r>
                            <a:rPr lang="en-GB" dirty="0"/>
                            <a:t> Age</a:t>
                          </a:r>
                          <a:r>
                            <a:rPr lang="en-GB" baseline="0" dirty="0"/>
                            <a:t> of the apartment (in years)</a:t>
                          </a:r>
                          <a:endParaRPr lang="en-GB" dirty="0"/>
                        </a:p>
                      </a:txBody>
                      <a:tcPr/>
                    </a:tc>
                    <a:tc>
                      <a:txBody>
                        <a:bodyPr/>
                        <a:lstStyle/>
                        <a:p>
                          <a:r>
                            <a:rPr lang="en-US" dirty="0"/>
                            <a:t>10</a:t>
                          </a:r>
                          <a:endParaRPr lang="en-GB" dirty="0"/>
                        </a:p>
                      </a:txBody>
                      <a:tcPr/>
                    </a:tc>
                    <a:extLst>
                      <a:ext uri="{0D108BD9-81ED-4DB2-BD59-A6C34878D82A}">
                        <a16:rowId xmlns:a16="http://schemas.microsoft.com/office/drawing/2014/main" val="102868541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oMath>
                          </a14:m>
                          <a:r>
                            <a:rPr lang="en-GB" dirty="0"/>
                            <a:t> Distance to closest</a:t>
                          </a:r>
                          <a:r>
                            <a:rPr lang="en-GB" baseline="0" dirty="0"/>
                            <a:t> MRT (in meters)</a:t>
                          </a:r>
                          <a:endParaRPr lang="en-GB" dirty="0"/>
                        </a:p>
                      </a:txBody>
                      <a:tcPr/>
                    </a:tc>
                    <a:tc>
                      <a:txBody>
                        <a:bodyPr/>
                        <a:lstStyle/>
                        <a:p>
                          <a:r>
                            <a:rPr lang="en-US" dirty="0"/>
                            <a:t>780</a:t>
                          </a:r>
                          <a:endParaRPr lang="en-GB" dirty="0"/>
                        </a:p>
                      </a:txBody>
                      <a:tcPr/>
                    </a:tc>
                    <a:extLst>
                      <a:ext uri="{0D108BD9-81ED-4DB2-BD59-A6C34878D82A}">
                        <a16:rowId xmlns:a16="http://schemas.microsoft.com/office/drawing/2014/main" val="103191624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r>
                                <a:rPr lang="en-US" i="1" dirty="0" smtClean="0">
                                  <a:latin typeface="Cambria Math" panose="02040503050406030204" pitchFamily="18" charset="0"/>
                                </a:rPr>
                                <m:t>=</m:t>
                              </m:r>
                            </m:oMath>
                          </a14:m>
                          <a:r>
                            <a:rPr lang="en-GB" dirty="0"/>
                            <a:t> Surface</a:t>
                          </a:r>
                          <a:r>
                            <a:rPr lang="en-GB" baseline="0" dirty="0"/>
                            <a:t> of the apartment (in sqm)</a:t>
                          </a:r>
                          <a:endParaRPr lang="en-GB" dirty="0"/>
                        </a:p>
                      </a:txBody>
                      <a:tcPr/>
                    </a:tc>
                    <a:tc>
                      <a:txBody>
                        <a:bodyPr/>
                        <a:lstStyle/>
                        <a:p>
                          <a:r>
                            <a:rPr lang="en-US" dirty="0"/>
                            <a:t>75</a:t>
                          </a:r>
                          <a:endParaRPr lang="en-GB" dirty="0"/>
                        </a:p>
                      </a:txBody>
                      <a:tcPr/>
                    </a:tc>
                    <a:extLst>
                      <a:ext uri="{0D108BD9-81ED-4DB2-BD59-A6C34878D82A}">
                        <a16:rowId xmlns:a16="http://schemas.microsoft.com/office/drawing/2014/main" val="2371043276"/>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r>
                                <a:rPr lang="en-US" i="1" dirty="0" smtClean="0">
                                  <a:latin typeface="Cambria Math" panose="02040503050406030204" pitchFamily="18" charset="0"/>
                                </a:rPr>
                                <m:t>=</m:t>
                              </m:r>
                            </m:oMath>
                          </a14:m>
                          <a:r>
                            <a:rPr lang="en-GB" dirty="0"/>
                            <a:t> Number of bedrooms</a:t>
                          </a:r>
                        </a:p>
                      </a:txBody>
                      <a:tcPr/>
                    </a:tc>
                    <a:tc>
                      <a:txBody>
                        <a:bodyPr/>
                        <a:lstStyle/>
                        <a:p>
                          <a:r>
                            <a:rPr lang="en-US" dirty="0"/>
                            <a:t>2</a:t>
                          </a:r>
                          <a:endParaRPr lang="en-GB" dirty="0"/>
                        </a:p>
                      </a:txBody>
                      <a:tcPr/>
                    </a:tc>
                    <a:extLst>
                      <a:ext uri="{0D108BD9-81ED-4DB2-BD59-A6C34878D82A}">
                        <a16:rowId xmlns:a16="http://schemas.microsoft.com/office/drawing/2014/main" val="963028621"/>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r>
                                <a:rPr lang="en-US" i="1" dirty="0" smtClean="0">
                                  <a:latin typeface="Cambria Math" panose="02040503050406030204" pitchFamily="18" charset="0"/>
                                </a:rPr>
                                <m:t>=</m:t>
                              </m:r>
                            </m:oMath>
                          </a14:m>
                          <a:r>
                            <a:rPr lang="en-GB" dirty="0"/>
                            <a:t> Distance to closest </a:t>
                          </a:r>
                          <a:r>
                            <a:rPr lang="en-GB" dirty="0" err="1"/>
                            <a:t>Fairprice</a:t>
                          </a:r>
                          <a:r>
                            <a:rPr lang="en-GB" baseline="0" dirty="0"/>
                            <a:t> (in meters)</a:t>
                          </a:r>
                          <a:endParaRPr lang="en-GB" dirty="0"/>
                        </a:p>
                      </a:txBody>
                      <a:tcPr/>
                    </a:tc>
                    <a:tc>
                      <a:txBody>
                        <a:bodyPr/>
                        <a:lstStyle/>
                        <a:p>
                          <a:r>
                            <a:rPr lang="en-US" dirty="0"/>
                            <a:t>652</a:t>
                          </a:r>
                          <a:endParaRPr lang="en-GB" dirty="0"/>
                        </a:p>
                      </a:txBody>
                      <a:tcPr/>
                    </a:tc>
                    <a:extLst>
                      <a:ext uri="{0D108BD9-81ED-4DB2-BD59-A6C34878D82A}">
                        <a16:rowId xmlns:a16="http://schemas.microsoft.com/office/drawing/2014/main" val="18893220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r>
                                <a:rPr lang="en-US" i="1" dirty="0" smtClean="0">
                                  <a:latin typeface="Cambria Math" panose="02040503050406030204" pitchFamily="18" charset="0"/>
                                </a:rPr>
                                <m:t>=</m:t>
                              </m:r>
                            </m:oMath>
                          </a14:m>
                          <a:r>
                            <a:rPr lang="en-GB" dirty="0"/>
                            <a:t> Number of previous owners</a:t>
                          </a:r>
                        </a:p>
                      </a:txBody>
                      <a:tcPr/>
                    </a:tc>
                    <a:tc>
                      <a:txBody>
                        <a:bodyPr/>
                        <a:lstStyle/>
                        <a:p>
                          <a:r>
                            <a:rPr lang="en-US" dirty="0"/>
                            <a:t>0</a:t>
                          </a:r>
                          <a:endParaRPr lang="en-GB" dirty="0"/>
                        </a:p>
                      </a:txBody>
                      <a:tcPr/>
                    </a:tc>
                    <a:extLst>
                      <a:ext uri="{0D108BD9-81ED-4DB2-BD59-A6C34878D82A}">
                        <a16:rowId xmlns:a16="http://schemas.microsoft.com/office/drawing/2014/main" val="85279527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7</m:t>
                                  </m:r>
                                </m:sub>
                              </m:sSub>
                              <m:r>
                                <a:rPr lang="en-US" i="1" dirty="0" smtClean="0">
                                  <a:latin typeface="Cambria Math" panose="02040503050406030204" pitchFamily="18" charset="0"/>
                                </a:rPr>
                                <m:t>=</m:t>
                              </m:r>
                            </m:oMath>
                          </a14:m>
                          <a:r>
                            <a:rPr lang="en-GB" dirty="0"/>
                            <a:t> Number of balconies</a:t>
                          </a:r>
                        </a:p>
                      </a:txBody>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Choice>
        <mc:Fallback xmlns="">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640080">
                    <a:tc>
                      <a:txBody>
                        <a:bodyPr/>
                        <a:lstStyle/>
                        <a:p>
                          <a:endParaRPr lang="en-US"/>
                        </a:p>
                      </a:txBody>
                      <a:tcPr>
                        <a:blipFill>
                          <a:blip r:embed="rId2"/>
                          <a:stretch>
                            <a:fillRect l="-239" t="-4762" r="-100957" b="-715238"/>
                          </a:stretch>
                        </a:blipFill>
                      </a:tcPr>
                    </a:tc>
                    <a:tc>
                      <a:txBody>
                        <a:bodyPr/>
                        <a:lstStyle/>
                        <a:p>
                          <a:r>
                            <a:rPr lang="en-US" dirty="0"/>
                            <a:t>500 000</a:t>
                          </a:r>
                          <a:endParaRPr lang="en-GB" dirty="0"/>
                        </a:p>
                      </a:txBody>
                      <a:tcPr/>
                    </a:tc>
                    <a:extLst>
                      <a:ext uri="{0D108BD9-81ED-4DB2-BD59-A6C34878D82A}">
                        <a16:rowId xmlns:a16="http://schemas.microsoft.com/office/drawing/2014/main" val="337513952"/>
                      </a:ext>
                    </a:extLst>
                  </a:tr>
                  <a:tr h="640080">
                    <a:tc>
                      <a:txBody>
                        <a:bodyPr/>
                        <a:lstStyle/>
                        <a:p>
                          <a:endParaRPr lang="en-US"/>
                        </a:p>
                      </a:txBody>
                      <a:tcPr>
                        <a:blipFill>
                          <a:blip r:embed="rId2"/>
                          <a:stretch>
                            <a:fillRect l="-239" t="-104762" r="-100957" b="-615238"/>
                          </a:stretch>
                        </a:blipFill>
                      </a:tcPr>
                    </a:tc>
                    <a:tc>
                      <a:txBody>
                        <a:bodyPr/>
                        <a:lstStyle/>
                        <a:p>
                          <a:r>
                            <a:rPr lang="en-US" dirty="0"/>
                            <a:t>10</a:t>
                          </a:r>
                          <a:endParaRPr lang="en-GB" dirty="0"/>
                        </a:p>
                      </a:txBody>
                      <a:tcPr/>
                    </a:tc>
                    <a:extLst>
                      <a:ext uri="{0D108BD9-81ED-4DB2-BD59-A6C34878D82A}">
                        <a16:rowId xmlns:a16="http://schemas.microsoft.com/office/drawing/2014/main" val="1028685419"/>
                      </a:ext>
                    </a:extLst>
                  </a:tr>
                  <a:tr h="640080">
                    <a:tc>
                      <a:txBody>
                        <a:bodyPr/>
                        <a:lstStyle/>
                        <a:p>
                          <a:endParaRPr lang="en-US"/>
                        </a:p>
                      </a:txBody>
                      <a:tcPr>
                        <a:blipFill>
                          <a:blip r:embed="rId2"/>
                          <a:stretch>
                            <a:fillRect l="-239" t="-204762" r="-100957" b="-515238"/>
                          </a:stretch>
                        </a:blipFill>
                      </a:tcPr>
                    </a:tc>
                    <a:tc>
                      <a:txBody>
                        <a:bodyPr/>
                        <a:lstStyle/>
                        <a:p>
                          <a:r>
                            <a:rPr lang="en-US" dirty="0"/>
                            <a:t>780</a:t>
                          </a:r>
                          <a:endParaRPr lang="en-GB" dirty="0"/>
                        </a:p>
                      </a:txBody>
                      <a:tcPr/>
                    </a:tc>
                    <a:extLst>
                      <a:ext uri="{0D108BD9-81ED-4DB2-BD59-A6C34878D82A}">
                        <a16:rowId xmlns:a16="http://schemas.microsoft.com/office/drawing/2014/main" val="1031916249"/>
                      </a:ext>
                    </a:extLst>
                  </a:tr>
                  <a:tr h="640080">
                    <a:tc>
                      <a:txBody>
                        <a:bodyPr/>
                        <a:lstStyle/>
                        <a:p>
                          <a:endParaRPr lang="en-US"/>
                        </a:p>
                      </a:txBody>
                      <a:tcPr>
                        <a:blipFill>
                          <a:blip r:embed="rId2"/>
                          <a:stretch>
                            <a:fillRect l="-239" t="-301887" r="-100957" b="-410377"/>
                          </a:stretch>
                        </a:blipFill>
                      </a:tcPr>
                    </a:tc>
                    <a:tc>
                      <a:txBody>
                        <a:bodyPr/>
                        <a:lstStyle/>
                        <a:p>
                          <a:r>
                            <a:rPr lang="en-US" dirty="0"/>
                            <a:t>75</a:t>
                          </a:r>
                          <a:endParaRPr lang="en-GB" dirty="0"/>
                        </a:p>
                      </a:txBody>
                      <a:tcPr/>
                    </a:tc>
                    <a:extLst>
                      <a:ext uri="{0D108BD9-81ED-4DB2-BD59-A6C34878D82A}">
                        <a16:rowId xmlns:a16="http://schemas.microsoft.com/office/drawing/2014/main" val="2371043276"/>
                      </a:ext>
                    </a:extLst>
                  </a:tr>
                  <a:tr h="640080">
                    <a:tc>
                      <a:txBody>
                        <a:bodyPr/>
                        <a:lstStyle/>
                        <a:p>
                          <a:endParaRPr lang="en-US"/>
                        </a:p>
                      </a:txBody>
                      <a:tcPr>
                        <a:blipFill>
                          <a:blip r:embed="rId2"/>
                          <a:stretch>
                            <a:fillRect l="-239" t="-405714" r="-100957" b="-314286"/>
                          </a:stretch>
                        </a:blipFill>
                      </a:tcPr>
                    </a:tc>
                    <a:tc>
                      <a:txBody>
                        <a:bodyPr/>
                        <a:lstStyle/>
                        <a:p>
                          <a:r>
                            <a:rPr lang="en-US" dirty="0"/>
                            <a:t>2</a:t>
                          </a:r>
                          <a:endParaRPr lang="en-GB" dirty="0"/>
                        </a:p>
                      </a:txBody>
                      <a:tcPr/>
                    </a:tc>
                    <a:extLst>
                      <a:ext uri="{0D108BD9-81ED-4DB2-BD59-A6C34878D82A}">
                        <a16:rowId xmlns:a16="http://schemas.microsoft.com/office/drawing/2014/main" val="963028621"/>
                      </a:ext>
                    </a:extLst>
                  </a:tr>
                  <a:tr h="640080">
                    <a:tc>
                      <a:txBody>
                        <a:bodyPr/>
                        <a:lstStyle/>
                        <a:p>
                          <a:endParaRPr lang="en-US"/>
                        </a:p>
                      </a:txBody>
                      <a:tcPr>
                        <a:blipFill>
                          <a:blip r:embed="rId2"/>
                          <a:stretch>
                            <a:fillRect l="-239" t="-505714" r="-100957" b="-214286"/>
                          </a:stretch>
                        </a:blipFill>
                      </a:tcPr>
                    </a:tc>
                    <a:tc>
                      <a:txBody>
                        <a:bodyPr/>
                        <a:lstStyle/>
                        <a:p>
                          <a:r>
                            <a:rPr lang="en-US" dirty="0"/>
                            <a:t>652</a:t>
                          </a:r>
                          <a:endParaRPr lang="en-GB" dirty="0"/>
                        </a:p>
                      </a:txBody>
                      <a:tcPr/>
                    </a:tc>
                    <a:extLst>
                      <a:ext uri="{0D108BD9-81ED-4DB2-BD59-A6C34878D82A}">
                        <a16:rowId xmlns:a16="http://schemas.microsoft.com/office/drawing/2014/main" val="188932204"/>
                      </a:ext>
                    </a:extLst>
                  </a:tr>
                  <a:tr h="640080">
                    <a:tc>
                      <a:txBody>
                        <a:bodyPr/>
                        <a:lstStyle/>
                        <a:p>
                          <a:endParaRPr lang="en-US"/>
                        </a:p>
                      </a:txBody>
                      <a:tcPr>
                        <a:blipFill>
                          <a:blip r:embed="rId2"/>
                          <a:stretch>
                            <a:fillRect l="-239" t="-605714" r="-100957" b="-114286"/>
                          </a:stretch>
                        </a:blipFill>
                      </a:tcPr>
                    </a:tc>
                    <a:tc>
                      <a:txBody>
                        <a:bodyPr/>
                        <a:lstStyle/>
                        <a:p>
                          <a:r>
                            <a:rPr lang="en-US" dirty="0"/>
                            <a:t>0</a:t>
                          </a:r>
                          <a:endParaRPr lang="en-GB" dirty="0"/>
                        </a:p>
                      </a:txBody>
                      <a:tcPr/>
                    </a:tc>
                    <a:extLst>
                      <a:ext uri="{0D108BD9-81ED-4DB2-BD59-A6C34878D82A}">
                        <a16:rowId xmlns:a16="http://schemas.microsoft.com/office/drawing/2014/main" val="852795274"/>
                      </a:ext>
                    </a:extLst>
                  </a:tr>
                  <a:tr h="640080">
                    <a:tc>
                      <a:txBody>
                        <a:bodyPr/>
                        <a:lstStyle/>
                        <a:p>
                          <a:endParaRPr lang="en-US"/>
                        </a:p>
                      </a:txBody>
                      <a:tcPr>
                        <a:blipFill>
                          <a:blip r:embed="rId2"/>
                          <a:stretch>
                            <a:fillRect l="-239" t="-705714" r="-100957" b="-14286"/>
                          </a:stretch>
                        </a:blipFill>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Fallback>
      </mc:AlternateContent>
    </p:spTree>
    <p:extLst>
      <p:ext uri="{BB962C8B-B14F-4D97-AF65-F5344CB8AC3E}">
        <p14:creationId xmlns:p14="http://schemas.microsoft.com/office/powerpoint/2010/main" val="3885594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do not get me started on words with different meanings based on the language they come from…!</a:t>
            </a:r>
          </a:p>
          <a:p>
            <a:endParaRPr lang="en-US" dirty="0"/>
          </a:p>
          <a:p>
            <a:endParaRPr lang="en-US" dirty="0"/>
          </a:p>
          <a:p>
            <a:endParaRPr lang="en-US" dirty="0"/>
          </a:p>
          <a:p>
            <a:r>
              <a:rPr lang="en-US" dirty="0"/>
              <a:t>Or sarcasm, metaphors, etc.!</a:t>
            </a:r>
          </a:p>
        </p:txBody>
      </p:sp>
      <p:pic>
        <p:nvPicPr>
          <p:cNvPr id="4" name="Picture 3">
            <a:extLst>
              <a:ext uri="{FF2B5EF4-FFF2-40B4-BE49-F238E27FC236}">
                <a16:creationId xmlns:a16="http://schemas.microsoft.com/office/drawing/2014/main" id="{D70D6F1D-4CD2-42AF-A638-BADD220448A7}"/>
              </a:ext>
            </a:extLst>
          </p:cNvPr>
          <p:cNvPicPr>
            <a:picLocks noChangeAspect="1"/>
          </p:cNvPicPr>
          <p:nvPr/>
        </p:nvPicPr>
        <p:blipFill rotWithShape="1">
          <a:blip r:embed="rId2"/>
          <a:srcRect l="54231" t="21948" r="4487" b="28615"/>
          <a:stretch/>
        </p:blipFill>
        <p:spPr>
          <a:xfrm>
            <a:off x="6140942" y="1545492"/>
            <a:ext cx="5852816" cy="2190262"/>
          </a:xfrm>
          <a:prstGeom prst="rect">
            <a:avLst/>
          </a:prstGeom>
        </p:spPr>
      </p:pic>
      <p:pic>
        <p:nvPicPr>
          <p:cNvPr id="5" name="Picture 4">
            <a:extLst>
              <a:ext uri="{FF2B5EF4-FFF2-40B4-BE49-F238E27FC236}">
                <a16:creationId xmlns:a16="http://schemas.microsoft.com/office/drawing/2014/main" id="{81601134-4D80-4957-A6B5-271D86908FEE}"/>
              </a:ext>
            </a:extLst>
          </p:cNvPr>
          <p:cNvPicPr>
            <a:picLocks noChangeAspect="1"/>
          </p:cNvPicPr>
          <p:nvPr/>
        </p:nvPicPr>
        <p:blipFill rotWithShape="1">
          <a:blip r:embed="rId3"/>
          <a:srcRect l="54039" t="20923" r="4102" b="19795"/>
          <a:stretch/>
        </p:blipFill>
        <p:spPr>
          <a:xfrm>
            <a:off x="6019800" y="3870690"/>
            <a:ext cx="6114423" cy="2706078"/>
          </a:xfrm>
          <a:prstGeom prst="rect">
            <a:avLst/>
          </a:prstGeom>
        </p:spPr>
      </p:pic>
      <p:sp>
        <p:nvSpPr>
          <p:cNvPr id="8" name="TextBox 7">
            <a:extLst>
              <a:ext uri="{FF2B5EF4-FFF2-40B4-BE49-F238E27FC236}">
                <a16:creationId xmlns:a16="http://schemas.microsoft.com/office/drawing/2014/main" id="{936F8981-4FEA-447D-B70D-516821833C7D}"/>
              </a:ext>
            </a:extLst>
          </p:cNvPr>
          <p:cNvSpPr txBox="1"/>
          <p:nvPr/>
        </p:nvSpPr>
        <p:spPr>
          <a:xfrm>
            <a:off x="1422401" y="4740795"/>
            <a:ext cx="3860800" cy="1384995"/>
          </a:xfrm>
          <a:prstGeom prst="rect">
            <a:avLst/>
          </a:prstGeom>
          <a:noFill/>
        </p:spPr>
        <p:txBody>
          <a:bodyPr wrap="square" rtlCol="0">
            <a:spAutoFit/>
          </a:bodyPr>
          <a:lstStyle/>
          <a:p>
            <a:r>
              <a:rPr lang="en-US" sz="2800" i="1" dirty="0"/>
              <a:t>Coin (FR) = Corner (ENG)</a:t>
            </a:r>
          </a:p>
          <a:p>
            <a:r>
              <a:rPr lang="en-US" sz="2800" i="1" dirty="0"/>
              <a:t>Coin (ENG) = Piece (FR)</a:t>
            </a:r>
          </a:p>
          <a:p>
            <a:r>
              <a:rPr lang="en-US" sz="2800" i="1" dirty="0"/>
              <a:t>Piece (FR) = Room (ENG)</a:t>
            </a:r>
          </a:p>
        </p:txBody>
      </p:sp>
    </p:spTree>
    <p:extLst>
      <p:ext uri="{BB962C8B-B14F-4D97-AF65-F5344CB8AC3E}">
        <p14:creationId xmlns:p14="http://schemas.microsoft.com/office/powerpoint/2010/main" val="662159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Why is this a problem?</a:t>
                </a:r>
              </a:p>
              <a:p>
                <a:r>
                  <a:rPr lang="en-US" dirty="0"/>
                  <a:t>This means an embedding for words </a:t>
                </a:r>
                <a:r>
                  <a:rPr lang="en-US" b="1" dirty="0"/>
                  <a:t>cannot be injective, let alone bijective…</a:t>
                </a:r>
                <a:endParaRPr lang="en-US" dirty="0"/>
              </a:p>
              <a:p>
                <a:r>
                  <a:rPr lang="en-US" dirty="0"/>
                  <a:t>Instead, it should be possible to embed a word </a:t>
                </a:r>
                <a14:m>
                  <m:oMath xmlns:m="http://schemas.openxmlformats.org/officeDocument/2006/math">
                    <m:r>
                      <a:rPr lang="en-US" i="1" dirty="0" smtClean="0">
                        <a:latin typeface="Cambria Math" panose="02040503050406030204" pitchFamily="18" charset="0"/>
                      </a:rPr>
                      <m:t>𝑥</m:t>
                    </m:r>
                  </m:oMath>
                </a14:m>
                <a:r>
                  <a:rPr lang="en-US" dirty="0"/>
                  <a:t> into different tensors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each possible meanings of the word.</a:t>
                </a:r>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a:stretch>
              </a:blipFill>
            </p:spPr>
            <p:txBody>
              <a:bodyPr/>
              <a:lstStyle/>
              <a:p>
                <a:r>
                  <a:rPr lang="en-GB">
                    <a:noFill/>
                  </a:rPr>
                  <a:t> </a:t>
                </a:r>
              </a:p>
            </p:txBody>
          </p:sp>
        </mc:Fallback>
      </mc:AlternateContent>
    </p:spTree>
    <p:extLst>
      <p:ext uri="{BB962C8B-B14F-4D97-AF65-F5344CB8AC3E}">
        <p14:creationId xmlns:p14="http://schemas.microsoft.com/office/powerpoint/2010/main" val="414709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p:spTree>
    <p:extLst>
      <p:ext uri="{BB962C8B-B14F-4D97-AF65-F5344CB8AC3E}">
        <p14:creationId xmlns:p14="http://schemas.microsoft.com/office/powerpoint/2010/main" val="3394067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This is what our one-hot embedding simply does with words.</a:t>
                </a: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sub>
                    </m:sSub>
                  </m:oMath>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𝒄𝒍𝒖𝒃</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k</m:t>
                          </m:r>
                        </m:sub>
                      </m:sSub>
                    </m:oMath>
                  </m:oMathPara>
                </a14:m>
                <a:endParaRPr lang="en-GB" dirty="0"/>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9E0546E4-2750-4669-88B8-C04856A8D1B5}"/>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18694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Maybe it would be preferable to have the word in question, plus some surrounding words for context instead as inputs for the embedding function.</a:t>
                </a:r>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𝑉</m:t>
                          </m:r>
                        </m:e>
                        <m:sup>
                          <m:r>
                            <a:rPr lang="en-US" b="0" i="1" smtClean="0">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smtClean="0">
                              <a:latin typeface="Cambria Math" panose="02040503050406030204" pitchFamily="18" charset="0"/>
                            </a:rPr>
                          </m:ctrlPr>
                        </m:dPr>
                        <m:e>
                          <m:r>
                            <a:rPr lang="en-US" b="0" i="1" smtClean="0">
                              <a:latin typeface="Cambria Math" panose="02040503050406030204" pitchFamily="18" charset="0"/>
                            </a:rPr>
                            <m:t>𝑚𝑦</m:t>
                          </m:r>
                          <m:r>
                            <a:rPr lang="en-US" b="0" i="1" smtClean="0">
                              <a:latin typeface="Cambria Math" panose="02040503050406030204" pitchFamily="18" charset="0"/>
                            </a:rPr>
                            <m:t>, </m:t>
                          </m:r>
                          <m:r>
                            <a:rPr lang="en-US" b="0" i="1" smtClean="0">
                              <a:latin typeface="Cambria Math" panose="02040503050406030204" pitchFamily="18" charset="0"/>
                            </a:rPr>
                            <m:t>𝑔𝑜𝑙𝑓</m:t>
                          </m:r>
                          <m:r>
                            <a:rPr lang="en-US" b="0" i="1" smtClean="0">
                              <a:latin typeface="Cambria Math" panose="02040503050406030204" pitchFamily="18" charset="0"/>
                            </a:rPr>
                            <m:t>, </m:t>
                          </m:r>
                          <m:r>
                            <a:rPr lang="en-US" b="1" i="1">
                              <a:latin typeface="Cambria Math" panose="02040503050406030204" pitchFamily="18" charset="0"/>
                            </a:rPr>
                            <m:t>𝒄𝒍𝒖𝒃</m:t>
                          </m:r>
                          <m:r>
                            <a:rPr lang="en-US" b="0" i="1" smtClean="0">
                              <a:latin typeface="Cambria Math" panose="02040503050406030204" pitchFamily="18" charset="0"/>
                            </a:rPr>
                            <m:t>,</m:t>
                          </m:r>
                          <m:r>
                            <m:rPr>
                              <m:nor/>
                            </m:rPr>
                            <a:rPr lang="en-US" i="1" dirty="0"/>
                            <m:t>yesterday</m:t>
                          </m:r>
                          <m:r>
                            <a:rPr lang="en-US" b="0" i="1" smtClean="0">
                              <a:latin typeface="Cambria Math" panose="02040503050406030204" pitchFamily="18" charset="0"/>
                            </a:rPr>
                            <m:t>, </m:t>
                          </m:r>
                          <m:r>
                            <a:rPr lang="en-US" b="0" i="1" smtClean="0">
                              <a:latin typeface="Cambria Math" panose="02040503050406030204" pitchFamily="18" charset="0"/>
                            </a:rPr>
                            <m:t>𝑛𝑖𝑔h𝑡</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solidFill>
                                <a:srgbClr val="7030A0"/>
                              </a:solidFill>
                              <a:latin typeface="Cambria Math" panose="02040503050406030204" pitchFamily="18" charset="0"/>
                            </a:rPr>
                            <m:t>k</m:t>
                          </m:r>
                        </m:sub>
                      </m:sSub>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𝑎𝑡𝑒</m:t>
                          </m:r>
                          <m:r>
                            <a:rPr lang="en-US" i="1">
                              <a:latin typeface="Cambria Math" panose="02040503050406030204" pitchFamily="18" charset="0"/>
                            </a:rPr>
                            <m:t>, </m:t>
                          </m:r>
                          <m:r>
                            <a:rPr lang="en-US" b="0" i="1" smtClean="0">
                              <a:latin typeface="Cambria Math" panose="02040503050406030204" pitchFamily="18" charset="0"/>
                            </a:rPr>
                            <m:t>𝑎</m:t>
                          </m:r>
                          <m:r>
                            <a:rPr lang="en-US" i="1">
                              <a:latin typeface="Cambria Math" panose="02040503050406030204" pitchFamily="18" charset="0"/>
                            </a:rPr>
                            <m:t>, </m:t>
                          </m:r>
                          <m:r>
                            <a:rPr lang="en-US" b="1" i="1">
                              <a:latin typeface="Cambria Math" panose="02040503050406030204" pitchFamily="18" charset="0"/>
                            </a:rPr>
                            <m:t>𝒄𝒍𝒖𝒃</m:t>
                          </m:r>
                          <m:r>
                            <a:rPr lang="en-US" i="1">
                              <a:latin typeface="Cambria Math" panose="02040503050406030204" pitchFamily="18" charset="0"/>
                            </a:rPr>
                            <m:t>,</m:t>
                          </m:r>
                          <m:r>
                            <a:rPr lang="en-US" b="0" i="1" smtClean="0">
                              <a:latin typeface="Cambria Math" panose="02040503050406030204" pitchFamily="18" charset="0"/>
                            </a:rPr>
                            <m:t>𝑠𝑎𝑛𝑑𝑤𝑖𝑐h</m:t>
                          </m:r>
                          <m:r>
                            <a:rPr lang="en-US" i="1">
                              <a:latin typeface="Cambria Math" panose="02040503050406030204" pitchFamily="18" charset="0"/>
                            </a:rPr>
                            <m:t>, </m:t>
                          </m:r>
                          <m:r>
                            <a:rPr lang="en-US" b="0" i="1" smtClean="0">
                              <a:latin typeface="Cambria Math" panose="02040503050406030204" pitchFamily="18" charset="0"/>
                            </a:rPr>
                            <m:t>𝑦𝑒𝑠𝑡𝑒𝑟𝑑𝑎𝑦</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m:t>
                          </m:r>
                          <m:r>
                            <a:rPr lang="en-US" b="0" i="1" smtClean="0">
                              <a:latin typeface="Cambria Math" panose="02040503050406030204" pitchFamily="18" charset="0"/>
                            </a:rPr>
                            <m:t> 1, 0</m:t>
                          </m:r>
                          <m:r>
                            <a:rPr lang="en-US" i="1">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sSup>
                            <m:sSupPr>
                              <m:ctrlPr>
                                <a:rPr lang="en-US" b="0" i="1" smtClean="0">
                                  <a:solidFill>
                                    <a:srgbClr val="00B050"/>
                                  </a:solidFill>
                                  <a:latin typeface="Cambria Math" panose="02040503050406030204" pitchFamily="18" charset="0"/>
                                </a:rPr>
                              </m:ctrlPr>
                            </m:sSupPr>
                            <m:e>
                              <m:r>
                                <m:rPr>
                                  <m:sty m:val="p"/>
                                </m:rPr>
                                <a:rPr lang="en-US">
                                  <a:solidFill>
                                    <a:srgbClr val="00B050"/>
                                  </a:solidFill>
                                  <a:latin typeface="Cambria Math" panose="02040503050406030204" pitchFamily="18" charset="0"/>
                                </a:rPr>
                                <m:t>k</m:t>
                              </m:r>
                            </m:e>
                            <m:sup>
                              <m:r>
                                <a:rPr lang="en-US" b="0" i="0" smtClean="0">
                                  <a:solidFill>
                                    <a:srgbClr val="00B050"/>
                                  </a:solidFill>
                                  <a:latin typeface="Cambria Math" panose="02040503050406030204" pitchFamily="18" charset="0"/>
                                </a:rPr>
                                <m:t>′</m:t>
                              </m:r>
                            </m:sup>
                          </m:sSup>
                        </m:sub>
                      </m:sSub>
                    </m:oMath>
                  </m:oMathPara>
                </a14:m>
                <a:endParaRPr lang="en-GB" dirty="0"/>
              </a:p>
              <a:p>
                <a:pPr marL="0" indent="0" algn="ctr">
                  <a:buNone/>
                </a:pPr>
                <a:r>
                  <a:rPr lang="en-GB" dirty="0"/>
                  <a:t>With </a:t>
                </a:r>
                <a14:m>
                  <m:oMath xmlns:m="http://schemas.openxmlformats.org/officeDocument/2006/math">
                    <m:r>
                      <a:rPr lang="en-US" b="0" i="1" smtClean="0">
                        <a:solidFill>
                          <a:srgbClr val="7030A0"/>
                        </a:solidFill>
                        <a:latin typeface="Cambria Math" panose="02040503050406030204" pitchFamily="18" charset="0"/>
                      </a:rPr>
                      <m:t>𝑘</m:t>
                    </m:r>
                    <m:r>
                      <a:rPr lang="en-US" b="0" i="1" smtClean="0">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𝑘</m:t>
                        </m:r>
                      </m:e>
                      <m:sup>
                        <m:r>
                          <a:rPr lang="en-US" b="0" i="1" smtClean="0">
                            <a:solidFill>
                              <a:srgbClr val="00B050"/>
                            </a:solidFill>
                            <a:latin typeface="Cambria Math" panose="02040503050406030204" pitchFamily="18" charset="0"/>
                          </a:rPr>
                          <m:t>′</m:t>
                        </m:r>
                      </m:sup>
                    </m:sSup>
                  </m:oMath>
                </a14:m>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r="-328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27C296E-5E03-4A23-A5D8-66BC310A8590}"/>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914537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660292"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endParaRPr lang="en-GB" dirty="0"/>
              </a:p>
              <a:p>
                <a:r>
                  <a:rPr lang="en-GB" dirty="0"/>
                  <a:t>Reminder,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1940" t="-1937"/>
                </a:stretch>
              </a:blipFill>
            </p:spPr>
            <p:txBody>
              <a:bodyPr/>
              <a:lstStyle/>
              <a:p>
                <a:r>
                  <a:rPr lang="en-GB">
                    <a:noFill/>
                  </a:rPr>
                  <a:t> </a:t>
                </a:r>
              </a:p>
            </p:txBody>
          </p:sp>
        </mc:Fallback>
      </mc:AlternateContent>
    </p:spTree>
    <p:extLst>
      <p:ext uri="{BB962C8B-B14F-4D97-AF65-F5344CB8AC3E}">
        <p14:creationId xmlns:p14="http://schemas.microsoft.com/office/powerpoint/2010/main" val="3142120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some sort of </a:t>
                </a:r>
                <a:r>
                  <a:rPr lang="en-US" b="1" dirty="0"/>
                  <a:t>proximity </a:t>
                </a:r>
                <a:r>
                  <a:rPr lang="en-US" dirty="0"/>
                  <a:t>in terms of meaning.</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spTree>
    <p:extLst>
      <p:ext uri="{BB962C8B-B14F-4D97-AF65-F5344CB8AC3E}">
        <p14:creationId xmlns:p14="http://schemas.microsoft.com/office/powerpoint/2010/main" val="3706121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a:t>
                </a:r>
                <a:r>
                  <a:rPr lang="en-US" b="1" dirty="0"/>
                  <a:t>proximity</a:t>
                </a:r>
                <a:r>
                  <a:rPr lang="en-US" dirty="0"/>
                  <a:t>.</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2962904-180F-4427-8986-2F72165D8A1F}"/>
              </a:ext>
            </a:extLst>
          </p:cNvPr>
          <p:cNvPicPr>
            <a:picLocks noChangeAspect="1"/>
          </p:cNvPicPr>
          <p:nvPr/>
        </p:nvPicPr>
        <p:blipFill rotWithShape="1">
          <a:blip r:embed="rId4">
            <a:extLst>
              <a:ext uri="{28A0092B-C50C-407E-A947-70E740481C1C}">
                <a14:useLocalDpi xmlns:a14="http://schemas.microsoft.com/office/drawing/2010/main" val="0"/>
              </a:ext>
            </a:extLst>
          </a:blip>
          <a:srcRect l="7406" r="885"/>
          <a:stretch/>
        </p:blipFill>
        <p:spPr>
          <a:xfrm>
            <a:off x="2063261" y="214312"/>
            <a:ext cx="8682893" cy="6429375"/>
          </a:xfrm>
          <a:prstGeom prst="rect">
            <a:avLst/>
          </a:prstGeom>
          <a:ln w="38100">
            <a:solidFill>
              <a:schemeClr val="tx1"/>
            </a:solidFill>
          </a:ln>
        </p:spPr>
      </p:pic>
      <p:sp>
        <p:nvSpPr>
          <p:cNvPr id="4" name="TextBox 3">
            <a:extLst>
              <a:ext uri="{FF2B5EF4-FFF2-40B4-BE49-F238E27FC236}">
                <a16:creationId xmlns:a16="http://schemas.microsoft.com/office/drawing/2014/main" id="{B399B183-76FF-E352-EC65-ACE7BC1CB4E4}"/>
              </a:ext>
            </a:extLst>
          </p:cNvPr>
          <p:cNvSpPr txBox="1"/>
          <p:nvPr/>
        </p:nvSpPr>
        <p:spPr>
          <a:xfrm>
            <a:off x="7381875" y="5550514"/>
            <a:ext cx="4589340" cy="1200329"/>
          </a:xfrm>
          <a:prstGeom prst="rect">
            <a:avLst/>
          </a:prstGeom>
          <a:solidFill>
            <a:schemeClr val="bg1"/>
          </a:solidFill>
          <a:ln w="38100">
            <a:solidFill>
              <a:schemeClr val="tx1"/>
            </a:solidFill>
          </a:ln>
        </p:spPr>
        <p:txBody>
          <a:bodyPr wrap="square" rtlCol="0">
            <a:spAutoFit/>
          </a:bodyPr>
          <a:lstStyle/>
          <a:p>
            <a:r>
              <a:rPr lang="en-US" sz="2400" b="1" dirty="0">
                <a:solidFill>
                  <a:schemeClr val="accent2"/>
                </a:solidFill>
              </a:rPr>
              <a:t>And we could use that to visualize how words with similar meaning tend to cluster together…!</a:t>
            </a:r>
            <a:endParaRPr lang="en-GB" sz="2400" b="1" dirty="0">
              <a:solidFill>
                <a:schemeClr val="accent2"/>
              </a:solidFill>
            </a:endParaRPr>
          </a:p>
        </p:txBody>
      </p:sp>
    </p:spTree>
    <p:extLst>
      <p:ext uri="{BB962C8B-B14F-4D97-AF65-F5344CB8AC3E}">
        <p14:creationId xmlns:p14="http://schemas.microsoft.com/office/powerpoint/2010/main" val="516843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#3: Two different words could have really close meanings, but their embeddings may or may not need to be… and this decision could be task-specific.</a:t>
                </a:r>
                <a:endParaRPr lang="en-US" dirty="0"/>
              </a:p>
              <a:p>
                <a:r>
                  <a:rPr lang="en-US" dirty="0"/>
                  <a:t>If the embedding is used for general language (non-medical), then we are probably fine with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i="1">
                          <a:latin typeface="Cambria Math" panose="02040503050406030204" pitchFamily="18" charset="0"/>
                        </a:rPr>
                        <m:t>≈1</m:t>
                      </m:r>
                    </m:oMath>
                  </m:oMathPara>
                </a14:m>
                <a:endParaRPr lang="en-US" dirty="0"/>
              </a:p>
              <a:p>
                <a:pPr marL="0" indent="0">
                  <a:buNone/>
                </a:pPr>
                <a:r>
                  <a:rPr lang="en-US" dirty="0"/>
                  <a:t>As the only important information from these words is that they are both respiratory diseases.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882"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753100" cy="5032375"/>
              </a:xfrm>
            </p:spPr>
            <p:txBody>
              <a:bodyPr>
                <a:normAutofit/>
              </a:bodyPr>
              <a:lstStyle/>
              <a:p>
                <a:r>
                  <a:rPr lang="en-US" dirty="0"/>
                  <a:t>However, if the embedding will be used in a very specialized medical context, then it is probably better to have less similarity between the two words, i.e.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0.5, 0.8</m:t>
                          </m:r>
                        </m:e>
                      </m:d>
                      <m:r>
                        <a:rPr lang="en-US" b="0" i="0" smtClean="0">
                          <a:latin typeface="Cambria Math" panose="02040503050406030204" pitchFamily="18" charset="0"/>
                        </a:rPr>
                        <m:t>,</m:t>
                      </m:r>
                    </m:oMath>
                  </m:oMathPara>
                </a14:m>
                <a:endParaRPr lang="en-US" dirty="0"/>
              </a:p>
              <a:p>
                <a:pPr marL="0" indent="0">
                  <a:buNone/>
                </a:pPr>
                <a:endParaRPr lang="en-US" dirty="0"/>
              </a:p>
              <a:p>
                <a:r>
                  <a:rPr lang="en-US" dirty="0"/>
                  <a:t>That is because, covid and cold are two different diseases, maybe sharing some similar symptoms, but to be treated very differently.</a:t>
                </a:r>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753100" cy="5032375"/>
              </a:xfrm>
              <a:blipFill>
                <a:blip r:embed="rId3"/>
                <a:stretch>
                  <a:fillRect l="-1909" t="-1937" r="-2227"/>
                </a:stretch>
              </a:blipFill>
            </p:spPr>
            <p:txBody>
              <a:bodyPr/>
              <a:lstStyle/>
              <a:p>
                <a:r>
                  <a:rPr lang="en-GB">
                    <a:noFill/>
                  </a:rPr>
                  <a:t> </a:t>
                </a:r>
              </a:p>
            </p:txBody>
          </p:sp>
        </mc:Fallback>
      </mc:AlternateContent>
    </p:spTree>
    <p:extLst>
      <p:ext uri="{BB962C8B-B14F-4D97-AF65-F5344CB8AC3E}">
        <p14:creationId xmlns:p14="http://schemas.microsoft.com/office/powerpoint/2010/main" val="2194272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r>
                  <a:rPr lang="en-GB" dirty="0"/>
                  <a:t>Languages contain millions (trillions if we include the typos, conjugations, acronyms, etc?) of possible words...</a:t>
                </a:r>
              </a:p>
              <a:p>
                <a:r>
                  <a:rPr lang="en-GB" dirty="0"/>
                  <a:t>We need a representation with lower dimensionality!</a:t>
                </a:r>
                <a:endParaRPr lang="en-GB" i="1" dirty="0">
                  <a:latin typeface="Cambria Math" panose="02040503050406030204" pitchFamily="18" charset="0"/>
                </a:endParaRPr>
              </a:p>
              <a:p>
                <a:endParaRPr lang="en-US" dirty="0"/>
              </a:p>
              <a:p>
                <a:endParaRPr lang="en-US" dirty="0"/>
              </a:p>
            </p:txBody>
          </p:sp>
        </mc:Choice>
        <mc:Fallback>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r="-223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C778DAD-510F-217A-E4EC-5E7BBD60D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699" y="1943100"/>
            <a:ext cx="5014975" cy="2805112"/>
          </a:xfrm>
          <a:prstGeom prst="rect">
            <a:avLst/>
          </a:prstGeom>
        </p:spPr>
      </p:pic>
      <p:sp>
        <p:nvSpPr>
          <p:cNvPr id="6" name="Right Brace 5">
            <a:extLst>
              <a:ext uri="{FF2B5EF4-FFF2-40B4-BE49-F238E27FC236}">
                <a16:creationId xmlns:a16="http://schemas.microsoft.com/office/drawing/2014/main" id="{9FAAE90E-7CA3-410A-5764-03C56807F5D6}"/>
              </a:ext>
            </a:extLst>
          </p:cNvPr>
          <p:cNvSpPr/>
          <p:nvPr/>
        </p:nvSpPr>
        <p:spPr>
          <a:xfrm rot="5400000">
            <a:off x="9882187" y="2905125"/>
            <a:ext cx="304800" cy="368617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B53F25A4-6B7B-9431-D938-7FE4DD8F77C6}"/>
              </a:ext>
            </a:extLst>
          </p:cNvPr>
          <p:cNvSpPr txBox="1"/>
          <p:nvPr/>
        </p:nvSpPr>
        <p:spPr>
          <a:xfrm>
            <a:off x="7177026" y="5086350"/>
            <a:ext cx="5014974" cy="954107"/>
          </a:xfrm>
          <a:prstGeom prst="rect">
            <a:avLst/>
          </a:prstGeom>
          <a:noFill/>
        </p:spPr>
        <p:txBody>
          <a:bodyPr wrap="square" rtlCol="0">
            <a:spAutoFit/>
          </a:bodyPr>
          <a:lstStyle/>
          <a:p>
            <a:r>
              <a:rPr lang="en-US" sz="2800" dirty="0"/>
              <a:t>What is the size of this vector?!</a:t>
            </a:r>
          </a:p>
          <a:p>
            <a:r>
              <a:rPr lang="en-US" sz="2800" dirty="0"/>
              <a:t>How many zeros in there?! </a:t>
            </a:r>
            <a:endParaRPr lang="en-GB" sz="2800" dirty="0"/>
          </a:p>
        </p:txBody>
      </p:sp>
    </p:spTree>
    <p:extLst>
      <p:ext uri="{BB962C8B-B14F-4D97-AF65-F5344CB8AC3E}">
        <p14:creationId xmlns:p14="http://schemas.microsoft.com/office/powerpoint/2010/main" val="735803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8" name="Picture 7">
            <a:extLst>
              <a:ext uri="{FF2B5EF4-FFF2-40B4-BE49-F238E27FC236}">
                <a16:creationId xmlns:a16="http://schemas.microsoft.com/office/drawing/2014/main" id="{ABAB6C95-BB5A-4E1F-9DAD-BB2D61A0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493" y="1825624"/>
            <a:ext cx="5853723" cy="288957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C511A9-A949-40C7-A9A0-B9AF980A451D}"/>
                  </a:ext>
                </a:extLst>
              </p:cNvPr>
              <p:cNvSpPr txBox="1"/>
              <p:nvPr/>
            </p:nvSpPr>
            <p:spPr>
              <a:xfrm>
                <a:off x="7166707" y="5908431"/>
                <a:ext cx="4415693" cy="369332"/>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index of the letter in the alphabet</a:t>
                </a:r>
                <a:endParaRPr lang="en-GB" dirty="0"/>
              </a:p>
            </p:txBody>
          </p:sp>
        </mc:Choice>
        <mc:Fallback xmlns="">
          <p:sp>
            <p:nvSpPr>
              <p:cNvPr id="9" name="TextBox 8">
                <a:extLst>
                  <a:ext uri="{FF2B5EF4-FFF2-40B4-BE49-F238E27FC236}">
                    <a16:creationId xmlns:a16="http://schemas.microsoft.com/office/drawing/2014/main" id="{29C511A9-A949-40C7-A9A0-B9AF980A451D}"/>
                  </a:ext>
                </a:extLst>
              </p:cNvPr>
              <p:cNvSpPr txBox="1">
                <a:spLocks noRot="1" noChangeAspect="1" noMove="1" noResize="1" noEditPoints="1" noAdjustHandles="1" noChangeArrowheads="1" noChangeShapeType="1" noTextEdit="1"/>
              </p:cNvSpPr>
              <p:nvPr/>
            </p:nvSpPr>
            <p:spPr>
              <a:xfrm>
                <a:off x="7166707" y="5908431"/>
                <a:ext cx="4415693" cy="369332"/>
              </a:xfrm>
              <a:prstGeom prst="rect">
                <a:avLst/>
              </a:prstGeom>
              <a:blipFill>
                <a:blip r:embed="rId3"/>
                <a:stretch>
                  <a:fillRect t="-8197" b="-24590"/>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C4BA6E65-1246-4C2C-8028-94D77DA3603D}"/>
              </a:ext>
            </a:extLst>
          </p:cNvPr>
          <p:cNvSpPr/>
          <p:nvPr/>
        </p:nvSpPr>
        <p:spPr>
          <a:xfrm>
            <a:off x="8721969" y="484024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678101F-F2BB-4902-88B2-4B17B59217A8}"/>
              </a:ext>
            </a:extLst>
          </p:cNvPr>
          <p:cNvSpPr txBox="1"/>
          <p:nvPr/>
        </p:nvSpPr>
        <p:spPr>
          <a:xfrm>
            <a:off x="9841523" y="5122204"/>
            <a:ext cx="1953846" cy="369332"/>
          </a:xfrm>
          <a:prstGeom prst="rect">
            <a:avLst/>
          </a:prstGeom>
          <a:noFill/>
        </p:spPr>
        <p:txBody>
          <a:bodyPr wrap="square" rtlCol="0">
            <a:spAutoFit/>
          </a:bodyPr>
          <a:lstStyle/>
          <a:p>
            <a:r>
              <a:rPr lang="en-US" dirty="0"/>
              <a:t>CNN of some sort</a:t>
            </a:r>
            <a:endParaRPr lang="en-GB" dirty="0"/>
          </a:p>
        </p:txBody>
      </p:sp>
      <p:sp>
        <p:nvSpPr>
          <p:cNvPr id="6" name="Content Placeholder 2">
            <a:extLst>
              <a:ext uri="{FF2B5EF4-FFF2-40B4-BE49-F238E27FC236}">
                <a16:creationId xmlns:a16="http://schemas.microsoft.com/office/drawing/2014/main" id="{4D32A1BD-1C7C-7A3A-7253-5794FE491C7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2659233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p:txBody>
      </p:sp>
    </p:spTree>
    <p:extLst>
      <p:ext uri="{BB962C8B-B14F-4D97-AF65-F5344CB8AC3E}">
        <p14:creationId xmlns:p14="http://schemas.microsoft.com/office/powerpoint/2010/main" val="1841696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t>Frequency-based embeddings</a:t>
            </a:r>
          </a:p>
          <a:p>
            <a:r>
              <a:rPr lang="en-GB" b="1" dirty="0"/>
              <a:t>Prediction-based embeddings</a:t>
            </a:r>
          </a:p>
        </p:txBody>
      </p:sp>
    </p:spTree>
    <p:extLst>
      <p:ext uri="{BB962C8B-B14F-4D97-AF65-F5344CB8AC3E}">
        <p14:creationId xmlns:p14="http://schemas.microsoft.com/office/powerpoint/2010/main" val="945824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solidFill>
                  <a:schemeClr val="accent3"/>
                </a:solidFill>
              </a:rPr>
              <a:t>Frequency-based embeddings (nowadays, we do not really use those anymore, but feel free to have a look at TF-IDF and consorts)</a:t>
            </a:r>
          </a:p>
          <a:p>
            <a:r>
              <a:rPr lang="en-GB" b="1" dirty="0"/>
              <a:t>Prediction-based embeddings</a:t>
            </a:r>
            <a:br>
              <a:rPr lang="en-GB" b="1" dirty="0"/>
            </a:br>
            <a:r>
              <a:rPr lang="en-GB" b="1" dirty="0"/>
              <a:t>(Let us get started with Continuous Bag of Words and Skip-Gram)</a:t>
            </a:r>
          </a:p>
        </p:txBody>
      </p:sp>
    </p:spTree>
    <p:extLst>
      <p:ext uri="{BB962C8B-B14F-4D97-AF65-F5344CB8AC3E}">
        <p14:creationId xmlns:p14="http://schemas.microsoft.com/office/powerpoint/2010/main" val="1939865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6D2-7257-4DEC-87D7-DAFF8CD7767D}"/>
              </a:ext>
            </a:extLst>
          </p:cNvPr>
          <p:cNvSpPr>
            <a:spLocks noGrp="1"/>
          </p:cNvSpPr>
          <p:nvPr>
            <p:ph type="title"/>
          </p:nvPr>
        </p:nvSpPr>
        <p:spPr/>
        <p:txBody>
          <a:bodyPr/>
          <a:lstStyle/>
          <a:p>
            <a:r>
              <a:rPr lang="en-US" dirty="0"/>
              <a:t>How to generate an embedding with AI?</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27C92-A467-4974-99C5-861856C894CE}"/>
                  </a:ext>
                </a:extLst>
              </p:cNvPr>
              <p:cNvSpPr>
                <a:spLocks noGrp="1"/>
              </p:cNvSpPr>
              <p:nvPr>
                <p:ph idx="1"/>
              </p:nvPr>
            </p:nvSpPr>
            <p:spPr>
              <a:xfrm>
                <a:off x="838200" y="1825624"/>
                <a:ext cx="10515600" cy="5032375"/>
              </a:xfrm>
            </p:spPr>
            <p:txBody>
              <a:bodyPr/>
              <a:lstStyle/>
              <a:p>
                <a:r>
                  <a:rPr lang="en-US" dirty="0"/>
                  <a:t>Train a Neural Network for some meaningful (whatever actually!) task over a dataset of words and sentences.</a:t>
                </a:r>
              </a:p>
              <a:p>
                <a:r>
                  <a:rPr lang="en-US" b="1" dirty="0"/>
                  <a:t>Use one of the hidden layers for feature representation.</a:t>
                </a:r>
              </a:p>
              <a:p>
                <a:pPr lvl="1"/>
                <a:r>
                  <a:rPr lang="en-US" dirty="0"/>
                  <a:t>Take a word </a:t>
                </a:r>
                <a14:m>
                  <m:oMath xmlns:m="http://schemas.openxmlformats.org/officeDocument/2006/math">
                    <m:r>
                      <a:rPr lang="en-US" i="1" dirty="0" smtClean="0">
                        <a:latin typeface="Cambria Math" panose="02040503050406030204" pitchFamily="18" charset="0"/>
                      </a:rPr>
                      <m:t>𝑤</m:t>
                    </m:r>
                  </m:oMath>
                </a14:m>
                <a:r>
                  <a:rPr lang="en-US" dirty="0"/>
                  <a:t> and map it onto its corresponding one-hot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GB" dirty="0"/>
                  <a:t>, as described earlier.</a:t>
                </a:r>
              </a:p>
              <a:p>
                <a:pPr lvl="1"/>
                <a:r>
                  <a:rPr lang="en-GB" dirty="0"/>
                  <a:t>Input the corresponding one-hot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a14:m>
                <a:r>
                  <a:rPr lang="en-GB" dirty="0"/>
                  <a:t> into the trained NN and obtain the feature vector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m:t>
                    </m:r>
                  </m:oMath>
                </a14:m>
                <a:r>
                  <a:rPr lang="en-GB" dirty="0"/>
                  <a:t> from the NN.</a:t>
                </a:r>
              </a:p>
              <a:p>
                <a:pPr lvl="1"/>
                <a:r>
                  <a:rPr lang="en-GB" dirty="0"/>
                  <a:t>Then, usually, </a:t>
                </a:r>
                <a14:m>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d>
                    <m:r>
                      <a:rPr lang="en-US" b="0" i="1" smtClean="0">
                        <a:latin typeface="Cambria Math" panose="02040503050406030204" pitchFamily="18" charset="0"/>
                      </a:rPr>
                      <m:t>≠0</m:t>
                    </m:r>
                  </m:oMath>
                </a14:m>
                <a:r>
                  <a:rPr lang="en-GB" dirty="0"/>
                  <a:t>, even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GB" dirty="0"/>
                  <a:t>.</a:t>
                </a:r>
              </a:p>
              <a:p>
                <a:pPr lvl="1"/>
                <a:r>
                  <a:rPr lang="en-GB" dirty="0"/>
                  <a:t>And similar words will have similar embeddings and a positive inner product, compared to unrelated pairs of words.</a:t>
                </a:r>
              </a:p>
            </p:txBody>
          </p:sp>
        </mc:Choice>
        <mc:Fallback xmlns="">
          <p:sp>
            <p:nvSpPr>
              <p:cNvPr id="3" name="Content Placeholder 2">
                <a:extLst>
                  <a:ext uri="{FF2B5EF4-FFF2-40B4-BE49-F238E27FC236}">
                    <a16:creationId xmlns:a16="http://schemas.microsoft.com/office/drawing/2014/main" id="{F0127C92-A467-4974-99C5-861856C894C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75"/>
                </a:stretch>
              </a:blipFill>
            </p:spPr>
            <p:txBody>
              <a:bodyPr/>
              <a:lstStyle/>
              <a:p>
                <a:r>
                  <a:rPr lang="en-GB">
                    <a:noFill/>
                  </a:rPr>
                  <a:t> </a:t>
                </a:r>
              </a:p>
            </p:txBody>
          </p:sp>
        </mc:Fallback>
      </mc:AlternateContent>
    </p:spTree>
    <p:extLst>
      <p:ext uri="{BB962C8B-B14F-4D97-AF65-F5344CB8AC3E}">
        <p14:creationId xmlns:p14="http://schemas.microsoft.com/office/powerpoint/2010/main" val="2494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638800" cy="5032375"/>
              </a:xfrm>
            </p:spPr>
            <p:txBody>
              <a:bodyPr>
                <a:normAutofit/>
              </a:bodyPr>
              <a:lstStyle/>
              <a:p>
                <a:pPr marL="0" indent="0">
                  <a:buNone/>
                </a:pPr>
                <a:r>
                  <a:rPr lang="en-US" b="1" dirty="0"/>
                  <a:t>Definition (</a:t>
                </a:r>
                <a:r>
                  <a:rPr lang="en-US" b="1" dirty="0" err="1">
                    <a:solidFill>
                      <a:srgbClr val="00B050"/>
                    </a:solidFill>
                  </a:rPr>
                  <a:t>CBoW</a:t>
                </a:r>
                <a:r>
                  <a:rPr lang="en-US" b="1" dirty="0"/>
                  <a:t>):</a:t>
                </a:r>
              </a:p>
              <a:p>
                <a:pPr marL="0" indent="0">
                  <a:buNone/>
                </a:pPr>
                <a:r>
                  <a:rPr lang="en-US" b="1" dirty="0" err="1">
                    <a:solidFill>
                      <a:srgbClr val="00B050"/>
                    </a:solidFill>
                  </a:rPr>
                  <a:t>CBoW</a:t>
                </a:r>
                <a:r>
                  <a:rPr lang="en-US" dirty="0"/>
                  <a:t> (introduced in [Mikolov2013]) is a first feature representation model, which can be used for word embedding.</a:t>
                </a:r>
              </a:p>
              <a:p>
                <a:pPr marL="0" indent="0">
                  <a:buNone/>
                </a:pPr>
                <a:r>
                  <a:rPr lang="en-US" dirty="0"/>
                  <a:t>Using a large text corpus for training, it attempts to learn how to predict the word in the middle (with index </a:t>
                </a:r>
                <a14:m>
                  <m:oMath xmlns:m="http://schemas.openxmlformats.org/officeDocument/2006/math">
                    <m:r>
                      <a:rPr lang="en-US" i="1" dirty="0" smtClean="0">
                        <a:latin typeface="Cambria Math" panose="02040503050406030204" pitchFamily="18" charset="0"/>
                      </a:rPr>
                      <m:t>𝑘</m:t>
                    </m:r>
                  </m:oMath>
                </a14:m>
                <a:r>
                  <a:rPr lang="en-US" dirty="0"/>
                  <a:t>) of a sequence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+1 </m:t>
                    </m:r>
                  </m:oMath>
                </a14:m>
                <a:r>
                  <a:rPr lang="en-US" dirty="0"/>
                  <a:t>words.</a:t>
                </a:r>
              </a:p>
              <a:p>
                <a:pPr marL="0" indent="0">
                  <a:buNone/>
                </a:pPr>
                <a:r>
                  <a:rPr lang="en-US" dirty="0"/>
                  <a:t>Here,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b="1" dirty="0"/>
                  <a:t>span</a:t>
                </a:r>
                <a:r>
                  <a:rPr lang="en-US" dirty="0"/>
                  <a:t> of the language model.</a:t>
                </a:r>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638800" cy="5032375"/>
              </a:xfrm>
              <a:blipFill>
                <a:blip r:embed="rId2"/>
                <a:stretch>
                  <a:fillRect l="-2270" t="-1937" r="-2378"/>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F765F25-8BAC-5250-BDD5-DD649D64BD57}"/>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05352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43150-8341-483D-7B17-CD46FA3CA8FE}"/>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117" name="TextBox 116">
                <a:extLst>
                  <a:ext uri="{FF2B5EF4-FFF2-40B4-BE49-F238E27FC236}">
                    <a16:creationId xmlns:a16="http://schemas.microsoft.com/office/drawing/2014/main" id="{53E43150-8341-483D-7B17-CD46FA3CA8FE}"/>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9E558E2-22F5-30C6-24FE-3EDE413ED2F6}"/>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18" name="TextBox 117">
                <a:extLst>
                  <a:ext uri="{FF2B5EF4-FFF2-40B4-BE49-F238E27FC236}">
                    <a16:creationId xmlns:a16="http://schemas.microsoft.com/office/drawing/2014/main" id="{A9E558E2-22F5-30C6-24FE-3EDE413ED2F6}"/>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8FD9052-B65A-27DD-DCD1-C019C27AC0BB}"/>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19" name="TextBox 118">
                <a:extLst>
                  <a:ext uri="{FF2B5EF4-FFF2-40B4-BE49-F238E27FC236}">
                    <a16:creationId xmlns:a16="http://schemas.microsoft.com/office/drawing/2014/main" id="{88FD9052-B65A-27DD-DCD1-C019C27AC0BB}"/>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8911FAC-95E9-0FAB-5710-9BB4000A2C05}"/>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20" name="TextBox 119">
                <a:extLst>
                  <a:ext uri="{FF2B5EF4-FFF2-40B4-BE49-F238E27FC236}">
                    <a16:creationId xmlns:a16="http://schemas.microsoft.com/office/drawing/2014/main" id="{18911FAC-95E9-0FAB-5710-9BB4000A2C05}"/>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F700E8F1-71A4-A6DD-895F-7B0A08BEBA9F}"/>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21" name="Rectangle 120">
                <a:extLst>
                  <a:ext uri="{FF2B5EF4-FFF2-40B4-BE49-F238E27FC236}">
                    <a16:creationId xmlns:a16="http://schemas.microsoft.com/office/drawing/2014/main" id="{F700E8F1-71A4-A6DD-895F-7B0A08BEBA9F}"/>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4"/>
                <a:stretch>
                  <a:fillRect r="-290"/>
                </a:stretch>
              </a:blipFill>
              <a:ln w="38100">
                <a:solidFill>
                  <a:srgbClr val="FF0000"/>
                </a:solidFill>
              </a:ln>
            </p:spPr>
            <p:txBody>
              <a:bodyPr/>
              <a:lstStyle/>
              <a:p>
                <a:r>
                  <a:rPr lang="en-SG">
                    <a:noFill/>
                  </a:rPr>
                  <a:t> </a:t>
                </a:r>
              </a:p>
            </p:txBody>
          </p:sp>
        </mc:Fallback>
      </mc:AlternateContent>
      <p:sp>
        <p:nvSpPr>
          <p:cNvPr id="122" name="Rectangle 121">
            <a:extLst>
              <a:ext uri="{FF2B5EF4-FFF2-40B4-BE49-F238E27FC236}">
                <a16:creationId xmlns:a16="http://schemas.microsoft.com/office/drawing/2014/main" id="{441818DE-5BC3-0782-9DFC-172EBC5379EA}"/>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3" name="Oval 122">
            <a:extLst>
              <a:ext uri="{FF2B5EF4-FFF2-40B4-BE49-F238E27FC236}">
                <a16:creationId xmlns:a16="http://schemas.microsoft.com/office/drawing/2014/main" id="{D275C86F-4EDD-2EC0-34C9-BD3A8793E7D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Oval 123">
            <a:extLst>
              <a:ext uri="{FF2B5EF4-FFF2-40B4-BE49-F238E27FC236}">
                <a16:creationId xmlns:a16="http://schemas.microsoft.com/office/drawing/2014/main" id="{0964E082-7A67-1D49-98D8-D5FDED6E19A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63BA14B3-F87D-0B17-59B5-58161846D99B}"/>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26" name="Oval 125">
            <a:extLst>
              <a:ext uri="{FF2B5EF4-FFF2-40B4-BE49-F238E27FC236}">
                <a16:creationId xmlns:a16="http://schemas.microsoft.com/office/drawing/2014/main" id="{664348D0-1F45-7BDB-B9D7-64748EC215BA}"/>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Oval 126">
            <a:extLst>
              <a:ext uri="{FF2B5EF4-FFF2-40B4-BE49-F238E27FC236}">
                <a16:creationId xmlns:a16="http://schemas.microsoft.com/office/drawing/2014/main" id="{56E15805-B6C9-E858-8639-13F94F663570}"/>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EDBAB0A-6B03-8C1A-9821-0E9CAC3CF78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28" name="TextBox 127">
                <a:extLst>
                  <a:ext uri="{FF2B5EF4-FFF2-40B4-BE49-F238E27FC236}">
                    <a16:creationId xmlns:a16="http://schemas.microsoft.com/office/drawing/2014/main" id="{2EDBAB0A-6B03-8C1A-9821-0E9CAC3CF78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29" name="Straight Arrow Connector 128">
            <a:extLst>
              <a:ext uri="{FF2B5EF4-FFF2-40B4-BE49-F238E27FC236}">
                <a16:creationId xmlns:a16="http://schemas.microsoft.com/office/drawing/2014/main" id="{45F670F0-1D2E-62A3-67FE-CC0379C1CEE5}"/>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79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a:t>
            </a:r>
            <a:r>
              <a:rPr lang="en-US" b="1" dirty="0">
                <a:solidFill>
                  <a:srgbClr val="00B050"/>
                </a:solidFill>
              </a:rPr>
              <a:t>I have </a:t>
            </a:r>
            <a:r>
              <a:rPr lang="en-US" b="1" dirty="0">
                <a:solidFill>
                  <a:srgbClr val="7030A0"/>
                </a:solidFill>
              </a:rPr>
              <a:t>a</a:t>
            </a:r>
            <a:r>
              <a:rPr lang="en-US" b="1" dirty="0">
                <a:solidFill>
                  <a:srgbClr val="00B050"/>
                </a:solidFill>
              </a:rPr>
              <a:t> dream that</a:t>
            </a:r>
            <a:r>
              <a:rPr lang="en-US" b="1" dirty="0"/>
              <a:t> </a:t>
            </a:r>
            <a:r>
              <a:rPr lang="en-US" dirty="0"/>
              <a:t>one 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808871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“I</a:t>
            </a:r>
            <a:r>
              <a:rPr lang="en-US" dirty="0">
                <a:solidFill>
                  <a:srgbClr val="00B050"/>
                </a:solidFill>
              </a:rPr>
              <a:t> </a:t>
            </a:r>
            <a:r>
              <a:rPr lang="en-US" b="1" dirty="0">
                <a:solidFill>
                  <a:srgbClr val="00B050"/>
                </a:solidFill>
              </a:rPr>
              <a:t>have a </a:t>
            </a:r>
            <a:r>
              <a:rPr lang="en-US" b="1" dirty="0">
                <a:solidFill>
                  <a:srgbClr val="7030A0"/>
                </a:solidFill>
              </a:rPr>
              <a:t>dream</a:t>
            </a:r>
            <a:r>
              <a:rPr lang="en-US" b="1" dirty="0">
                <a:solidFill>
                  <a:srgbClr val="00B050"/>
                </a:solidFill>
              </a:rPr>
              <a:t> that</a:t>
            </a:r>
            <a:r>
              <a:rPr lang="en-US" b="1" dirty="0"/>
              <a:t> </a:t>
            </a:r>
            <a:r>
              <a:rPr lang="en-US" b="1" dirty="0">
                <a:solidFill>
                  <a:srgbClr val="00B050"/>
                </a:solidFill>
              </a:rPr>
              <a:t>one</a:t>
            </a:r>
            <a:r>
              <a:rPr lang="en-US" b="1" dirty="0"/>
              <a:t> </a:t>
            </a:r>
            <a:r>
              <a:rPr lang="en-US" dirty="0"/>
              <a:t>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3196389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normAutofit/>
          </a:bodyPr>
          <a:lstStyle/>
          <a:p>
            <a:r>
              <a:rPr lang="en-US" dirty="0"/>
              <a:t>Consider the text: “I have a dream that one day this nation will rise up and live out the true meaning of its creed: We hold these truths to be self-evident, that all men are created equal. I have a dream that one day on the red hills of Georgia, the sons of former slaves and </a:t>
            </a:r>
            <a:r>
              <a:rPr lang="en-US" b="1" dirty="0">
                <a:solidFill>
                  <a:srgbClr val="00B050"/>
                </a:solidFill>
              </a:rPr>
              <a:t>the sons </a:t>
            </a:r>
            <a:r>
              <a:rPr lang="en-US" b="1" dirty="0">
                <a:solidFill>
                  <a:srgbClr val="7030A0"/>
                </a:solidFill>
              </a:rPr>
              <a:t>of</a:t>
            </a:r>
            <a:r>
              <a:rPr lang="en-US" b="1" dirty="0">
                <a:solidFill>
                  <a:srgbClr val="00B050"/>
                </a:solidFill>
              </a:rPr>
              <a:t> former slave</a:t>
            </a:r>
            <a:r>
              <a:rPr lang="en-US" dirty="0">
                <a:solidFill>
                  <a:srgbClr val="00B050"/>
                </a:solidFill>
              </a:rPr>
              <a:t> </a:t>
            </a:r>
            <a:r>
              <a:rPr lang="en-US" dirty="0"/>
              <a:t>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normAutofit/>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72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𝑠𝑜𝑛𝑠</m:t>
                          </m:r>
                          <m:r>
                            <a:rPr lang="en-US" i="1">
                              <a:latin typeface="Cambria Math" panose="02040503050406030204" pitchFamily="18" charset="0"/>
                            </a:rPr>
                            <m:t>, </m:t>
                          </m:r>
                          <m:r>
                            <a:rPr lang="en-US" i="1">
                              <a:latin typeface="Cambria Math" panose="02040503050406030204" pitchFamily="18" charset="0"/>
                            </a:rPr>
                            <m:t>𝑓𝑜𝑟𝑚𝑒𝑟</m:t>
                          </m:r>
                          <m:r>
                            <a:rPr lang="en-US" i="1">
                              <a:latin typeface="Cambria Math" panose="02040503050406030204" pitchFamily="18" charset="0"/>
                            </a:rPr>
                            <m:t>, </m:t>
                          </m:r>
                          <m:r>
                            <a:rPr lang="en-US" i="1">
                              <a:latin typeface="Cambria Math" panose="02040503050406030204" pitchFamily="18" charset="0"/>
                            </a:rPr>
                            <m:t>𝑠𝑙𝑎𝑣𝑒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72</m:t>
                          </m:r>
                        </m:sub>
                      </m:sSub>
                      <m:r>
                        <a:rPr lang="en-US" i="1">
                          <a:latin typeface="Cambria Math" panose="02040503050406030204" pitchFamily="18" charset="0"/>
                        </a:rPr>
                        <m:t>=</m:t>
                      </m:r>
                      <m:r>
                        <a:rPr lang="en-US" i="1">
                          <a:latin typeface="Cambria Math" panose="02040503050406030204" pitchFamily="18" charset="0"/>
                        </a:rPr>
                        <m:t>𝑜𝑓</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1837395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A7DECBDB-AE41-402A-8384-975B405BF66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solidFill>
                      <a:schemeClr val="bg1"/>
                    </a:solidFill>
                  </a:rPr>
                  <a:t>Add one </a:t>
                </a:r>
                <a:r>
                  <a:rPr lang="en-GB" b="1" dirty="0">
                    <a:solidFill>
                      <a:schemeClr val="bg1"/>
                    </a:solidFill>
                  </a:rPr>
                  <a:t>embedding layer </a:t>
                </a:r>
                <a:r>
                  <a:rPr lang="en-GB" dirty="0">
                    <a:solidFill>
                      <a:schemeClr val="bg1"/>
                    </a:solidFill>
                  </a:rPr>
                  <a:t>with matrix </a:t>
                </a:r>
                <a14:m>
                  <m:oMath xmlns:m="http://schemas.openxmlformats.org/officeDocument/2006/math">
                    <m:r>
                      <m:rPr>
                        <m:sty m:val="p"/>
                      </m:rPr>
                      <a:rPr lang="en-US" i="1" dirty="0">
                        <a:solidFill>
                          <a:schemeClr val="bg1"/>
                        </a:solidFill>
                        <a:latin typeface="Cambria Math" panose="02040503050406030204" pitchFamily="18" charset="0"/>
                      </a:rPr>
                      <m:t>W</m:t>
                    </m:r>
                    <m:r>
                      <a:rPr lang="en-US" i="1" dirty="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ea typeface="Cambria Math" panose="02040503050406030204" pitchFamily="18" charset="0"/>
                          </a:rPr>
                          <m:t>ℝ</m:t>
                        </m:r>
                      </m:e>
                      <m:sup>
                        <m:r>
                          <a:rPr lang="en-US" i="1" dirty="0">
                            <a:solidFill>
                              <a:schemeClr val="bg1"/>
                            </a:solidFill>
                            <a:latin typeface="Cambria Math" panose="02040503050406030204" pitchFamily="18" charset="0"/>
                            <a:ea typeface="Cambria Math" panose="02040503050406030204" pitchFamily="18" charset="0"/>
                          </a:rPr>
                          <m:t>𝐷</m:t>
                        </m:r>
                        <m:r>
                          <a:rPr lang="en-US" i="1" dirty="0">
                            <a:solidFill>
                              <a:schemeClr val="bg1"/>
                            </a:solidFill>
                            <a:latin typeface="Cambria Math" panose="02040503050406030204" pitchFamily="18" charset="0"/>
                            <a:ea typeface="Cambria Math" panose="02040503050406030204" pitchFamily="18" charset="0"/>
                          </a:rPr>
                          <m:t>×</m:t>
                        </m:r>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𝑉</m:t>
                            </m:r>
                          </m:e>
                        </m:d>
                      </m:sup>
                    </m:sSup>
                  </m:oMath>
                </a14:m>
                <a:r>
                  <a:rPr lang="en-GB" dirty="0">
                    <a:solidFill>
                      <a:schemeClr val="bg1"/>
                    </a:solidFill>
                  </a:rPr>
                  <a:t>. Here, </a:t>
                </a:r>
                <a14:m>
                  <m:oMath xmlns:m="http://schemas.openxmlformats.org/officeDocument/2006/math">
                    <m:r>
                      <a:rPr lang="en-US" i="1">
                        <a:solidFill>
                          <a:schemeClr val="bg1"/>
                        </a:solidFill>
                        <a:latin typeface="Cambria Math" panose="02040503050406030204" pitchFamily="18" charset="0"/>
                      </a:rPr>
                      <m:t>𝐷</m:t>
                    </m:r>
                  </m:oMath>
                </a14:m>
                <a:r>
                  <a:rPr lang="en-GB" dirty="0">
                    <a:solidFill>
                      <a:schemeClr val="bg1"/>
                    </a:solidFill>
                  </a:rPr>
                  <a:t> denotes the size of the new word embedding and is often chosen such that </a:t>
                </a:r>
                <a14:m>
                  <m:oMath xmlns:m="http://schemas.openxmlformats.org/officeDocument/2006/math">
                    <m:r>
                      <a:rPr lang="en-US" i="1">
                        <a:solidFill>
                          <a:schemeClr val="bg1"/>
                        </a:solidFill>
                        <a:latin typeface="Cambria Math" panose="02040503050406030204" pitchFamily="18" charset="0"/>
                      </a:rPr>
                      <m:t>𝐷</m:t>
                    </m:r>
                    <m:r>
                      <a:rPr lang="en-US">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V</m:t>
                        </m:r>
                      </m:e>
                    </m:d>
                  </m:oMath>
                </a14:m>
                <a:r>
                  <a:rPr lang="en-GB" dirty="0">
                    <a:solidFill>
                      <a:schemeClr val="bg1"/>
                    </a:solidFill>
                  </a:rPr>
                  <a:t>.</a:t>
                </a:r>
                <a:br>
                  <a:rPr lang="en-GB" dirty="0">
                    <a:solidFill>
                      <a:schemeClr val="bg1"/>
                    </a:solidFill>
                  </a:rPr>
                </a:br>
                <a:br>
                  <a:rPr lang="en-GB" dirty="0">
                    <a:solidFill>
                      <a:schemeClr val="bg1"/>
                    </a:solidFill>
                  </a:rPr>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A7DECBDB-AE41-402A-8384-975B405BF66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D2B9752B-66B1-8CF5-046D-A16D4F011C0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42003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5" name="Picture 4">
            <a:extLst>
              <a:ext uri="{FF2B5EF4-FFF2-40B4-BE49-F238E27FC236}">
                <a16:creationId xmlns:a16="http://schemas.microsoft.com/office/drawing/2014/main" id="{AE6698F4-A404-403B-841D-F578C703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55" y="1409336"/>
            <a:ext cx="3829538" cy="28721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FEB483-0CB6-4BA4-8500-9BB3114FD4FC}"/>
                  </a:ext>
                </a:extLst>
              </p:cNvPr>
              <p:cNvSpPr txBox="1"/>
              <p:nvPr/>
            </p:nvSpPr>
            <p:spPr>
              <a:xfrm>
                <a:off x="6877538" y="4587631"/>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 = </m:t>
                    </m:r>
                  </m:oMath>
                </a14:m>
                <a:r>
                  <a:rPr lang="en-US" dirty="0"/>
                  <a:t>list of successive values over days</a:t>
                </a:r>
              </a:p>
              <a:p>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[8000, 7995, 8002, 8005, 8012, 8010, 8014, …]</a:t>
                </a:r>
                <a:endParaRPr lang="en-GB" dirty="0"/>
              </a:p>
            </p:txBody>
          </p:sp>
        </mc:Choice>
        <mc:Fallback xmlns="">
          <p:sp>
            <p:nvSpPr>
              <p:cNvPr id="6" name="TextBox 5">
                <a:extLst>
                  <a:ext uri="{FF2B5EF4-FFF2-40B4-BE49-F238E27FC236}">
                    <a16:creationId xmlns:a16="http://schemas.microsoft.com/office/drawing/2014/main" id="{DEFEB483-0CB6-4BA4-8500-9BB3114FD4FC}"/>
                  </a:ext>
                </a:extLst>
              </p:cNvPr>
              <p:cNvSpPr txBox="1">
                <a:spLocks noRot="1" noChangeAspect="1" noMove="1" noResize="1" noEditPoints="1" noAdjustHandles="1" noChangeArrowheads="1" noChangeShapeType="1" noTextEdit="1"/>
              </p:cNvSpPr>
              <p:nvPr/>
            </p:nvSpPr>
            <p:spPr>
              <a:xfrm>
                <a:off x="6877538" y="4587631"/>
                <a:ext cx="5181600" cy="646331"/>
              </a:xfrm>
              <a:prstGeom prst="rect">
                <a:avLst/>
              </a:prstGeom>
              <a:blipFill>
                <a:blip r:embed="rId3"/>
                <a:stretch>
                  <a:fillRect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30E408-6219-41F4-8665-D377B910CF10}"/>
                  </a:ext>
                </a:extLst>
              </p:cNvPr>
              <p:cNvSpPr txBox="1"/>
              <p:nvPr/>
            </p:nvSpPr>
            <p:spPr>
              <a:xfrm>
                <a:off x="6877538" y="6169709"/>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next value for the list (i.e. market prediction)</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dirty="0">
                          <a:latin typeface="Cambria Math" panose="02040503050406030204" pitchFamily="18" charset="0"/>
                        </a:rPr>
                        <m:t> =</m:t>
                      </m:r>
                      <m:r>
                        <a:rPr lang="en-US" b="0" i="1" dirty="0" smtClean="0">
                          <a:latin typeface="Cambria Math" panose="02040503050406030204" pitchFamily="18" charset="0"/>
                        </a:rPr>
                        <m:t>8020</m:t>
                      </m:r>
                    </m:oMath>
                  </m:oMathPara>
                </a14:m>
                <a:endParaRPr lang="en-GB" dirty="0"/>
              </a:p>
            </p:txBody>
          </p:sp>
        </mc:Choice>
        <mc:Fallback xmlns="">
          <p:sp>
            <p:nvSpPr>
              <p:cNvPr id="9" name="TextBox 8">
                <a:extLst>
                  <a:ext uri="{FF2B5EF4-FFF2-40B4-BE49-F238E27FC236}">
                    <a16:creationId xmlns:a16="http://schemas.microsoft.com/office/drawing/2014/main" id="{8A30E408-6219-41F4-8665-D377B910CF10}"/>
                  </a:ext>
                </a:extLst>
              </p:cNvPr>
              <p:cNvSpPr txBox="1">
                <a:spLocks noRot="1" noChangeAspect="1" noMove="1" noResize="1" noEditPoints="1" noAdjustHandles="1" noChangeArrowheads="1" noChangeShapeType="1" noTextEdit="1"/>
              </p:cNvSpPr>
              <p:nvPr/>
            </p:nvSpPr>
            <p:spPr>
              <a:xfrm>
                <a:off x="6877538" y="6169709"/>
                <a:ext cx="5181600" cy="646331"/>
              </a:xfrm>
              <a:prstGeom prst="rect">
                <a:avLst/>
              </a:prstGeom>
              <a:blipFill>
                <a:blip r:embed="rId4"/>
                <a:stretch>
                  <a:fillRect t="-4717" b="-3774"/>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DF1620E9-C243-45FD-9E00-9D5D8C2465D8}"/>
              </a:ext>
            </a:extLst>
          </p:cNvPr>
          <p:cNvSpPr/>
          <p:nvPr/>
        </p:nvSpPr>
        <p:spPr>
          <a:xfrm>
            <a:off x="8757139" y="526537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5369CA2-A5D6-4C43-A3F3-91FFC59E02D4}"/>
              </a:ext>
            </a:extLst>
          </p:cNvPr>
          <p:cNvSpPr txBox="1"/>
          <p:nvPr/>
        </p:nvSpPr>
        <p:spPr>
          <a:xfrm>
            <a:off x="9737970" y="5532877"/>
            <a:ext cx="2321168" cy="369332"/>
          </a:xfrm>
          <a:prstGeom prst="rect">
            <a:avLst/>
          </a:prstGeom>
          <a:noFill/>
        </p:spPr>
        <p:txBody>
          <a:bodyPr wrap="square" rtlCol="0">
            <a:spAutoFit/>
          </a:bodyPr>
          <a:lstStyle/>
          <a:p>
            <a:r>
              <a:rPr lang="en-US" dirty="0"/>
              <a:t>RNN/TCN of some sort</a:t>
            </a:r>
            <a:endParaRPr lang="en-GB" dirty="0"/>
          </a:p>
        </p:txBody>
      </p:sp>
      <p:sp>
        <p:nvSpPr>
          <p:cNvPr id="11" name="Content Placeholder 2">
            <a:extLst>
              <a:ext uri="{FF2B5EF4-FFF2-40B4-BE49-F238E27FC236}">
                <a16:creationId xmlns:a16="http://schemas.microsoft.com/office/drawing/2014/main" id="{BE27F015-C571-99CE-7E06-6A38550A17A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1091032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61D4F3-B962-DD7B-0DD8-F01F09F916AA}"/>
                  </a:ext>
                </a:extLst>
              </p:cNvPr>
              <p:cNvSpPr txBox="1"/>
              <p:nvPr/>
            </p:nvSpPr>
            <p:spPr>
              <a:xfrm>
                <a:off x="5720206" y="243346"/>
                <a:ext cx="5739774" cy="663451"/>
              </a:xfrm>
              <a:prstGeom prst="rect">
                <a:avLst/>
              </a:prstGeom>
              <a:noFill/>
            </p:spPr>
            <p:txBody>
              <a:bodyPr wrap="square" rtlCol="0">
                <a:spAutoFit/>
              </a:bodyPr>
              <a:lstStyle/>
              <a:p>
                <a:r>
                  <a:rPr lang="en-GB" b="1" dirty="0">
                    <a:solidFill>
                      <a:schemeClr val="accent2"/>
                    </a:solidFill>
                  </a:rPr>
                  <a:t>1. Start by using one-hot encoding on your </a:t>
                </a:r>
                <a14:m>
                  <m:oMath xmlns:m="http://schemas.openxmlformats.org/officeDocument/2006/math">
                    <m:r>
                      <a:rPr lang="en-GB" b="1" i="1" dirty="0" smtClean="0">
                        <a:solidFill>
                          <a:schemeClr val="accent2"/>
                        </a:solidFill>
                        <a:latin typeface="Cambria Math" panose="02040503050406030204" pitchFamily="18" charset="0"/>
                      </a:rPr>
                      <m:t>𝟐</m:t>
                    </m:r>
                    <m:r>
                      <a:rPr lang="en-GB" b="1" i="1" dirty="0" smtClean="0">
                        <a:solidFill>
                          <a:schemeClr val="accent2"/>
                        </a:solidFill>
                        <a:latin typeface="Cambria Math" panose="02040503050406030204" pitchFamily="18" charset="0"/>
                      </a:rPr>
                      <m:t>𝒌</m:t>
                    </m:r>
                  </m:oMath>
                </a14:m>
                <a:r>
                  <a:rPr lang="en-GB" b="1" dirty="0">
                    <a:solidFill>
                      <a:schemeClr val="accent2"/>
                    </a:solidFill>
                  </a:rPr>
                  <a:t> input words</a:t>
                </a:r>
              </a:p>
              <a:p>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with </a:t>
                </a:r>
                <a14:m>
                  <m:oMath xmlns:m="http://schemas.openxmlformats.org/officeDocument/2006/math">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being the dictionary size.</a:t>
                </a:r>
              </a:p>
            </p:txBody>
          </p:sp>
        </mc:Choice>
        <mc:Fallback xmlns="">
          <p:sp>
            <p:nvSpPr>
              <p:cNvPr id="2" name="TextBox 1">
                <a:extLst>
                  <a:ext uri="{FF2B5EF4-FFF2-40B4-BE49-F238E27FC236}">
                    <a16:creationId xmlns:a16="http://schemas.microsoft.com/office/drawing/2014/main" id="{8261D4F3-B962-DD7B-0DD8-F01F09F916AA}"/>
                  </a:ext>
                </a:extLst>
              </p:cNvPr>
              <p:cNvSpPr txBox="1">
                <a:spLocks noRot="1" noChangeAspect="1" noMove="1" noResize="1" noEditPoints="1" noAdjustHandles="1" noChangeArrowheads="1" noChangeShapeType="1" noTextEdit="1"/>
              </p:cNvSpPr>
              <p:nvPr/>
            </p:nvSpPr>
            <p:spPr>
              <a:xfrm>
                <a:off x="5720206" y="243346"/>
                <a:ext cx="5739774" cy="663451"/>
              </a:xfrm>
              <a:prstGeom prst="rect">
                <a:avLst/>
              </a:prstGeom>
              <a:blipFill>
                <a:blip r:embed="rId10"/>
                <a:stretch>
                  <a:fillRect l="-849" t="-5505" r="-637" b="-1376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38145BE6-7CD7-007F-A00E-43A6653EBB73}"/>
              </a:ext>
            </a:extLst>
          </p:cNvPr>
          <p:cNvSpPr/>
          <p:nvPr/>
        </p:nvSpPr>
        <p:spPr>
          <a:xfrm>
            <a:off x="2128603" y="222039"/>
            <a:ext cx="3597640" cy="347587"/>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4CBD62-6FB2-8A9C-9269-F642C4168C8B}"/>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8" name="TextBox 7">
                <a:extLst>
                  <a:ext uri="{FF2B5EF4-FFF2-40B4-BE49-F238E27FC236}">
                    <a16:creationId xmlns:a16="http://schemas.microsoft.com/office/drawing/2014/main" id="{724CBD62-6FB2-8A9C-9269-F642C4168C8B}"/>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F2341C-8CA1-A9E2-AB18-68D2AA13C7A7}"/>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2" name="TextBox 11">
                <a:extLst>
                  <a:ext uri="{FF2B5EF4-FFF2-40B4-BE49-F238E27FC236}">
                    <a16:creationId xmlns:a16="http://schemas.microsoft.com/office/drawing/2014/main" id="{C4F2341C-8CA1-A9E2-AB18-68D2AA13C7A7}"/>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998139-0340-7017-18E8-46DB0E7B9AF7}"/>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32998139-0340-7017-18E8-46DB0E7B9AF7}"/>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87EE9-CC74-7645-CFA1-ECB735E64590}"/>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4" name="TextBox 13">
                <a:extLst>
                  <a:ext uri="{FF2B5EF4-FFF2-40B4-BE49-F238E27FC236}">
                    <a16:creationId xmlns:a16="http://schemas.microsoft.com/office/drawing/2014/main" id="{36187EE9-CC74-7645-CFA1-ECB735E64590}"/>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ADAA6C3-0717-DFA6-68EA-2E52256E831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6" name="Rectangle 15">
                <a:extLst>
                  <a:ext uri="{FF2B5EF4-FFF2-40B4-BE49-F238E27FC236}">
                    <a16:creationId xmlns:a16="http://schemas.microsoft.com/office/drawing/2014/main" id="{FADAA6C3-0717-DFA6-68EA-2E52256E831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17" name="Rectangle 16">
            <a:extLst>
              <a:ext uri="{FF2B5EF4-FFF2-40B4-BE49-F238E27FC236}">
                <a16:creationId xmlns:a16="http://schemas.microsoft.com/office/drawing/2014/main" id="{3670B1CA-7BAB-C03D-405F-90ACBAF8410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1F8591F3-CF76-CEE1-6D66-0DDF785C5A58}"/>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AD175D05-C3BF-D086-1F1B-003528981F13}"/>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3CF5C806-03B7-5D2C-2E67-93993119EBE1}"/>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51" name="Oval 50">
            <a:extLst>
              <a:ext uri="{FF2B5EF4-FFF2-40B4-BE49-F238E27FC236}">
                <a16:creationId xmlns:a16="http://schemas.microsoft.com/office/drawing/2014/main" id="{14B5FA66-3480-367A-0EC6-6A3F04D10697}"/>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4C8A1271-C059-DEE0-5497-6F1740B72B24}"/>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2BDAAF9-9E0E-0BD1-E23C-6EFE1E3514A8}"/>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54" name="TextBox 53">
                <a:extLst>
                  <a:ext uri="{FF2B5EF4-FFF2-40B4-BE49-F238E27FC236}">
                    <a16:creationId xmlns:a16="http://schemas.microsoft.com/office/drawing/2014/main" id="{42BDAAF9-9E0E-0BD1-E23C-6EFE1E3514A8}"/>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69" name="Straight Arrow Connector 68">
            <a:extLst>
              <a:ext uri="{FF2B5EF4-FFF2-40B4-BE49-F238E27FC236}">
                <a16:creationId xmlns:a16="http://schemas.microsoft.com/office/drawing/2014/main" id="{DD7A2DF9-FA3D-3D1D-2938-EB79924FEA12}"/>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50DEBEE-5077-5070-2965-75604277DB04}"/>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71" name="TextBox 70">
                <a:extLst>
                  <a:ext uri="{FF2B5EF4-FFF2-40B4-BE49-F238E27FC236}">
                    <a16:creationId xmlns:a16="http://schemas.microsoft.com/office/drawing/2014/main" id="{950DEBEE-5077-5070-2965-75604277DB04}"/>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366251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E31E5EE0-7BD5-7438-381E-844FE4AFB62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33532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99385"/>
              </a:xfrm>
              <a:prstGeom prst="rect">
                <a:avLst/>
              </a:prstGeom>
              <a:noFill/>
            </p:spPr>
            <p:txBody>
              <a:bodyPr wrap="square" rtlCol="0">
                <a:spAutoFit/>
              </a:bodyPr>
              <a:lstStyle/>
              <a:p>
                <a:r>
                  <a:rPr lang="en-GB" b="1" dirty="0">
                    <a:solidFill>
                      <a:schemeClr val="accent2"/>
                    </a:solidFill>
                  </a:rPr>
                  <a:t>2. Apply the same dense/linear transformation to each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𝒆</m:t>
                        </m:r>
                      </m:e>
                      <m:sub>
                        <m:r>
                          <a:rPr lang="en-GB" b="1" i="1" dirty="0"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a14:m>
                <a:endParaRPr lang="en-GB" b="1" dirty="0">
                  <a:solidFill>
                    <a:schemeClr val="accent2"/>
                  </a:solidFill>
                </a:endParaRPr>
              </a:p>
              <a:p>
                <a:r>
                  <a:rPr lang="en-GB" b="1" dirty="0">
                    <a:solidFill>
                      <a:schemeClr val="accent2"/>
                    </a:solidFill>
                  </a:rPr>
                  <a:t>We have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𝑾</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oMath>
                </a14:m>
                <a:r>
                  <a:rPr lang="en-GB" b="1" dirty="0">
                    <a:solidFill>
                      <a:schemeClr val="accent2"/>
                    </a:solidFill>
                  </a:rPr>
                  <a:t>, which is implemented by an embedding layer in </a:t>
                </a:r>
                <a:r>
                  <a:rPr lang="en-GB" b="1" dirty="0" err="1">
                    <a:solidFill>
                      <a:schemeClr val="accent2"/>
                    </a:solidFill>
                  </a:rPr>
                  <a:t>PyTorch</a:t>
                </a:r>
                <a:r>
                  <a:rPr lang="en-GB" b="1" dirty="0">
                    <a:solidFill>
                      <a:schemeClr val="accent2"/>
                    </a:solidFill>
                  </a:rPr>
                  <a:t>, with trainable parameter </a:t>
                </a:r>
                <a14:m>
                  <m:oMath xmlns:m="http://schemas.openxmlformats.org/officeDocument/2006/math">
                    <m:r>
                      <a:rPr lang="en-GB" b="1" i="1" smtClean="0">
                        <a:solidFill>
                          <a:schemeClr val="accent2"/>
                        </a:solidFill>
                        <a:latin typeface="Cambria Math" panose="02040503050406030204" pitchFamily="18" charset="0"/>
                      </a:rPr>
                      <m:t>𝑾</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r>
                          <a:rPr lang="en-GB" b="1" i="1" smtClean="0">
                            <a:solidFill>
                              <a:schemeClr val="accent2"/>
                            </a:solidFill>
                            <a:latin typeface="Cambria Math" panose="02040503050406030204" pitchFamily="18" charset="0"/>
                            <a:ea typeface="Cambria Math" panose="02040503050406030204" pitchFamily="18" charset="0"/>
                          </a:rPr>
                          <m:t>×</m:t>
                        </m:r>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GB" b="1" dirty="0">
                    <a:solidFill>
                      <a:schemeClr val="accent2"/>
                    </a:solidFill>
                  </a:rPr>
                  <a:t>.</a:t>
                </a:r>
              </a:p>
              <a:p>
                <a:r>
                  <a:rPr lang="en-GB" b="1" dirty="0">
                    <a:solidFill>
                      <a:schemeClr val="accent2"/>
                    </a:solidFill>
                  </a:rPr>
                  <a:t>This produces lower dimensionality vector representations for words, i.e.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99385"/>
              </a:xfrm>
              <a:prstGeom prst="rect">
                <a:avLst/>
              </a:prstGeom>
              <a:blipFill>
                <a:blip r:embed="rId14"/>
                <a:stretch>
                  <a:fillRect l="-756" t="-2033" b="-569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a:off x="4490237" y="222039"/>
            <a:ext cx="1236005"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6FD794F-B7EF-5AA3-ACE7-B70C903183A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D6FD794F-B7EF-5AA3-ACE7-B70C903183A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CCDC876E-5C5A-07C8-3C63-C34247262BD8}"/>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9228E912-C2DD-CC75-22CB-698EE29C2D2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7BCBBA3D-2695-857D-7F9F-93C4ECFC7DAE}"/>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5A0F203-D727-0029-92FE-0D45A3157464}"/>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5D23A955-491D-5FA6-A234-9CA229E96A2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54F38FFD-FB4B-47F5-6E3F-299569502718}"/>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5B8223-C368-F2A5-178B-8B4C83F131CA}"/>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BB5B8223-C368-F2A5-178B-8B4C83F131CA}"/>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5CBE84D5-DDA3-C8A5-CCE5-EFDFD6769BF7}"/>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35D6552-6D75-4CE1-14F1-44279E8652E2}"/>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A35D6552-6D75-4CE1-14F1-44279E8652E2}"/>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63863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0" indent="0">
                  <a:buNone/>
                </a:pPr>
                <a:r>
                  <a:rPr lang="en-US" b="1" dirty="0"/>
                  <a:t>Definition (the </a:t>
                </a:r>
                <a:r>
                  <a:rPr lang="en-US" b="1" dirty="0">
                    <a:solidFill>
                      <a:srgbClr val="00B050"/>
                    </a:solidFill>
                  </a:rPr>
                  <a:t>Embedding Layer</a:t>
                </a:r>
                <a:r>
                  <a:rPr lang="en-US" b="1" dirty="0"/>
                  <a:t>):</a:t>
                </a:r>
                <a:endParaRPr lang="en-US" i="1" dirty="0">
                  <a:latin typeface="Cambria Math" panose="02040503050406030204" pitchFamily="18" charset="0"/>
                </a:endParaRPr>
              </a:p>
              <a:p>
                <a:pPr marL="0" indent="0">
                  <a:buNone/>
                </a:pPr>
                <a:r>
                  <a:rPr lang="en-US" dirty="0"/>
                  <a:t>On the first matrix multiplication, we use an </a:t>
                </a:r>
                <a:r>
                  <a:rPr lang="en-US" b="1" dirty="0">
                    <a:solidFill>
                      <a:srgbClr val="00B050"/>
                    </a:solidFill>
                  </a:rPr>
                  <a:t>Embedding Layer</a:t>
                </a:r>
                <a:r>
                  <a:rPr lang="en-US" b="1" dirty="0"/>
                  <a:t>, not a Linear one.</a:t>
                </a:r>
                <a:r>
                  <a:rPr lang="en-US" b="1" dirty="0">
                    <a:solidFill>
                      <a:srgbClr val="00B050"/>
                    </a:solidFill>
                  </a:rPr>
                  <a:t> </a:t>
                </a:r>
                <a:endParaRPr lang="en-US" i="1" dirty="0">
                  <a:latin typeface="Cambria Math" panose="02040503050406030204" pitchFamily="18" charset="0"/>
                </a:endParaRPr>
              </a:p>
              <a:p>
                <a:pPr marL="0" indent="0">
                  <a:buNone/>
                </a:pPr>
                <a:r>
                  <a:rPr lang="en-US" dirty="0"/>
                  <a:t>In this layer, each one-hot vector of size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oMath>
                </a14:m>
                <a:r>
                  <a:rPr lang="en-US" dirty="0"/>
                  <a:t> is multiplied by the same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to produce an embedding of size </a:t>
                </a:r>
                <a14:m>
                  <m:oMath xmlns:m="http://schemas.openxmlformats.org/officeDocument/2006/math">
                    <m:r>
                      <a:rPr lang="en-US" i="1" dirty="0">
                        <a:latin typeface="Cambria Math" panose="02040503050406030204" pitchFamily="18" charset="0"/>
                        <a:ea typeface="Cambria Math" panose="02040503050406030204" pitchFamily="18" charset="0"/>
                      </a:rPr>
                      <m:t>𝐷</m:t>
                    </m:r>
                  </m:oMath>
                </a14:m>
                <a:r>
                  <a:rPr lang="en-GB" dirty="0"/>
                  <a:t>.</a:t>
                </a:r>
              </a:p>
              <a:p>
                <a:pPr marL="0" indent="0">
                  <a:buNone/>
                </a:pPr>
                <a:r>
                  <a:rPr lang="en-GB" dirty="0"/>
                  <a:t>This is important as this is our embedding function and we want it to be applied identically to each word in the inputs!</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𝐷</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r>
                        <a:rPr lang="en-US" i="1" dirty="0">
                          <a:latin typeface="Cambria Math" panose="02040503050406030204" pitchFamily="18" charset="0"/>
                        </a:rPr>
                        <m:t>, </m:t>
                      </m:r>
                      <m:r>
                        <a:rPr lang="en-US" i="1" dirty="0">
                          <a:latin typeface="Cambria Math" panose="02040503050406030204" pitchFamily="18" charset="0"/>
                        </a:rPr>
                        <m:t>𝑛𝑜𝑡</m:t>
                      </m:r>
                      <m:r>
                        <a:rPr lang="en-US" b="0" i="1" dirty="0" smtClean="0">
                          <a:latin typeface="Cambria Math" panose="02040503050406030204" pitchFamily="18" charset="0"/>
                        </a:rPr>
                        <m:t> </m:t>
                      </m:r>
                      <m:r>
                        <a:rPr lang="en-US" b="0" i="1" dirty="0" smtClean="0">
                          <a:latin typeface="Cambria Math" panose="02040503050406030204" pitchFamily="18" charset="0"/>
                        </a:rPr>
                        <m:t>𝑘𝐷</m:t>
                      </m:r>
                      <m:r>
                        <a:rPr lang="en-US" i="1" dirty="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𝑘</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oMath>
                  </m:oMathPara>
                </a14:m>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110" t="-2421" r="-1876"/>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E3712A2-41CD-712C-49DA-F4709C20F8CD}"/>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2119101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b="0" i="1" dirty="0" smtClean="0">
                        <a:latin typeface="Cambria Math" panose="02040503050406030204" pitchFamily="18" charset="0"/>
                      </a:rPr>
                      <m:t>W</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𝐷</m:t>
                        </m:r>
                        <m:r>
                          <a:rPr lang="en-US" b="0" i="1" dirty="0" smtClean="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b="0" i="1" smtClean="0">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B0D3F17F-F94E-D7E9-AF26-8AE378135FE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23431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9F713-71FF-4C13-9D3C-E81FA4B59810}"/>
                  </a:ext>
                </a:extLst>
              </p:cNvPr>
              <p:cNvSpPr>
                <a:spLocks noGrp="1"/>
              </p:cNvSpPr>
              <p:nvPr>
                <p:ph sz="half" idx="2"/>
              </p:nvPr>
            </p:nvSpPr>
            <p:spPr/>
            <p:txBody>
              <a:bodyPr>
                <a:normAutofit fontScale="92500" lnSpcReduction="10000"/>
              </a:bodyPr>
              <a:lstStyle/>
              <a:p>
                <a:pPr marL="0" indent="0">
                  <a:buNone/>
                </a:pPr>
                <a:r>
                  <a:rPr lang="en-US" b="1" dirty="0"/>
                  <a:t>Note: </a:t>
                </a:r>
                <a:r>
                  <a:rPr lang="en-US" dirty="0"/>
                  <a:t>having</a:t>
                </a:r>
                <a:r>
                  <a:rPr lang="en-US" b="1" dirty="0"/>
                  <a:t> </a:t>
                </a:r>
                <a14:m>
                  <m:oMath xmlns:m="http://schemas.openxmlformats.org/officeDocument/2006/math">
                    <m:r>
                      <a:rPr lang="en-US" i="1" smtClean="0">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b="1" dirty="0"/>
                  <a:t> </a:t>
                </a:r>
                <a:r>
                  <a:rPr lang="en-US" dirty="0"/>
                  <a:t>is important, as it addresses the memory space issue (Problem #4) we discussed earlier.</a:t>
                </a:r>
              </a:p>
              <a:p>
                <a:pPr marL="0" indent="0">
                  <a:buNone/>
                </a:pPr>
                <a:endParaRPr lang="en-US" b="1" dirty="0"/>
              </a:p>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p:txBody>
          </p:sp>
        </mc:Choice>
        <mc:Fallback xmlns="">
          <p:sp>
            <p:nvSpPr>
              <p:cNvPr id="3" name="Content Placeholder 2">
                <a:extLst>
                  <a:ext uri="{FF2B5EF4-FFF2-40B4-BE49-F238E27FC236}">
                    <a16:creationId xmlns:a16="http://schemas.microsoft.com/office/drawing/2014/main" id="{6C49F713-71FF-4C13-9D3C-E81FA4B59810}"/>
                  </a:ext>
                </a:extLst>
              </p:cNvPr>
              <p:cNvSpPr>
                <a:spLocks noGrp="1" noRot="1" noChangeAspect="1" noMove="1" noResize="1" noEditPoints="1" noAdjustHandles="1" noChangeArrowheads="1" noChangeShapeType="1" noTextEdit="1"/>
              </p:cNvSpPr>
              <p:nvPr>
                <p:ph sz="half" idx="2"/>
              </p:nvPr>
            </p:nvSpPr>
            <p:spPr>
              <a:blipFill>
                <a:blip r:embed="rId2"/>
                <a:stretch>
                  <a:fillRect l="-2118" t="-2801" r="-164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0CC55B74-106E-4B6E-ABF6-0A1EE874B35D}"/>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0CC55B74-106E-4B6E-ABF6-0A1EE874B35D}"/>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3"/>
                <a:stretch>
                  <a:fillRect l="-2227" t="-2542" r="-2462"/>
                </a:stretch>
              </a:blipFill>
            </p:spPr>
            <p:txBody>
              <a:bodyPr/>
              <a:lstStyle/>
              <a:p>
                <a:r>
                  <a:rPr lang="en-SG">
                    <a:noFill/>
                  </a:rPr>
                  <a:t> </a:t>
                </a:r>
              </a:p>
            </p:txBody>
          </p:sp>
        </mc:Fallback>
      </mc:AlternateContent>
    </p:spTree>
    <p:extLst>
      <p:ext uri="{BB962C8B-B14F-4D97-AF65-F5344CB8AC3E}">
        <p14:creationId xmlns:p14="http://schemas.microsoft.com/office/powerpoint/2010/main" val="3944619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328138" cy="5032375"/>
              </a:xfrm>
            </p:spPr>
            <p:txBody>
              <a:bodyPr>
                <a:normAutofit/>
              </a:bodyPr>
              <a:lstStyle/>
              <a:p>
                <a:pPr marL="514350" indent="-514350">
                  <a:buFont typeface="+mj-lt"/>
                  <a:buAutoNum type="arabicPeriod" startAt="3"/>
                </a:pPr>
                <a:r>
                  <a:rPr lang="en-US" dirty="0"/>
                  <a:t>The second to last layer is simply summing all the </a:t>
                </a:r>
                <a:r>
                  <a:rPr lang="en-US" b="1" dirty="0">
                    <a:solidFill>
                      <a:srgbClr val="FF0000"/>
                    </a:solidFill>
                  </a:rPr>
                  <a:t>context</a:t>
                </a:r>
                <a:r>
                  <a:rPr lang="en-US" dirty="0"/>
                  <a:t> new embedding together.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GB" dirty="0"/>
              </a:p>
              <a:p>
                <a:pPr marL="0" indent="0">
                  <a:buNone/>
                </a:pPr>
                <a:endParaRPr lang="en-GB" dirty="0"/>
              </a:p>
              <a:p>
                <a:pPr marL="0" indent="0">
                  <a:buNone/>
                </a:pPr>
                <a:r>
                  <a:rPr lang="en-GB" dirty="0"/>
                  <a:t>This is not trainable and gives an </a:t>
                </a:r>
                <a:r>
                  <a:rPr lang="en-GB" b="1" dirty="0"/>
                  <a:t>“average” context carried by the surrounding words</a:t>
                </a:r>
                <a:r>
                  <a:rPr lang="en-GB" dirty="0"/>
                  <a:t>, which is used to predict the missing word in the final layer.</a:t>
                </a:r>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328138" cy="5032375"/>
              </a:xfrm>
              <a:blipFill>
                <a:blip r:embed="rId2"/>
                <a:stretch>
                  <a:fillRect l="-2403" t="-2058"/>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59A3B445-BE24-F163-8CEE-D3E086E5603E}"/>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41298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83098"/>
              </a:xfrm>
              <a:prstGeom prst="rect">
                <a:avLst/>
              </a:prstGeom>
              <a:noFill/>
            </p:spPr>
            <p:txBody>
              <a:bodyPr wrap="square" rtlCol="0">
                <a:spAutoFit/>
              </a:bodyPr>
              <a:lstStyle/>
              <a:p>
                <a:r>
                  <a:rPr lang="en-GB" b="1" dirty="0">
                    <a:solidFill>
                      <a:schemeClr val="accent2"/>
                    </a:solidFill>
                  </a:rPr>
                  <a:t>3. The aggregation layer combines the contextual meaning vectors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𝒗</m:t>
                        </m:r>
                      </m:e>
                      <m:sub>
                        <m:r>
                          <a:rPr lang="en-GB" b="1" i="1" dirty="0" smtClean="0">
                            <a:solidFill>
                              <a:schemeClr val="accent2"/>
                            </a:solidFill>
                            <a:latin typeface="Cambria Math" panose="02040503050406030204" pitchFamily="18" charset="0"/>
                          </a:rPr>
                          <m:t>𝒊</m:t>
                        </m:r>
                      </m:sub>
                    </m:sSub>
                  </m:oMath>
                </a14:m>
                <a:r>
                  <a:rPr lang="en-GB" b="1" dirty="0">
                    <a:solidFill>
                      <a:schemeClr val="accent2"/>
                    </a:solidFill>
                  </a:rPr>
                  <a:t> together by simply summing them, </a:t>
                </a:r>
                <a:r>
                  <a:rPr lang="en-GB" b="1" dirty="0" err="1">
                    <a:solidFill>
                      <a:schemeClr val="accent2"/>
                    </a:solidFill>
                  </a:rPr>
                  <a:t>i.e</a:t>
                </a:r>
                <a:r>
                  <a:rPr lang="en-GB" b="1" dirty="0">
                    <a:solidFill>
                      <a:schemeClr val="accent2"/>
                    </a:solidFill>
                  </a:rPr>
                  <a:t>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nary>
                      <m:naryPr>
                        <m:chr m:val="∑"/>
                        <m:supHide m:val="on"/>
                        <m:ctrlPr>
                          <a:rPr lang="en-GB" b="1" i="1" smtClean="0">
                            <a:solidFill>
                              <a:schemeClr val="accent2"/>
                            </a:solidFill>
                            <a:latin typeface="Cambria Math" panose="02040503050406030204" pitchFamily="18" charset="0"/>
                          </a:rPr>
                        </m:ctrlPr>
                      </m:naryPr>
                      <m:sub>
                        <m:r>
                          <a:rPr lang="en-GB" b="1" i="1" smtClean="0">
                            <a:solidFill>
                              <a:schemeClr val="accent2"/>
                            </a:solidFill>
                            <a:latin typeface="Cambria Math" panose="02040503050406030204" pitchFamily="18" charset="0"/>
                          </a:rPr>
                          <m:t>𝒌</m:t>
                        </m:r>
                      </m:sub>
                      <m:sup/>
                      <m:e>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𝒌</m:t>
                            </m:r>
                          </m:sub>
                        </m:sSub>
                      </m:e>
                    </m:nary>
                  </m:oMath>
                </a14:m>
                <a:r>
                  <a:rPr lang="en-GB" b="1" dirty="0">
                    <a:solidFill>
                      <a:schemeClr val="accent2"/>
                    </a:solidFill>
                  </a:rPr>
                  <a:t>.</a:t>
                </a:r>
              </a:p>
              <a:p>
                <a:r>
                  <a:rPr lang="en-GB" b="1" dirty="0">
                    <a:solidFill>
                      <a:schemeClr val="accent2"/>
                    </a:solidFill>
                  </a:rPr>
                  <a:t>This non-trainable layer produces a vector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which roughly encapsulates the meaning of the entire incomplete sentence of </a:t>
                </a:r>
                <a14:m>
                  <m:oMath xmlns:m="http://schemas.openxmlformats.org/officeDocument/2006/math">
                    <m:r>
                      <a:rPr lang="en-SG" b="1" i="1" dirty="0" smtClean="0">
                        <a:solidFill>
                          <a:schemeClr val="accent2"/>
                        </a:solidFill>
                        <a:latin typeface="Cambria Math" panose="02040503050406030204" pitchFamily="18" charset="0"/>
                      </a:rPr>
                      <m:t>𝟐</m:t>
                    </m:r>
                    <m:r>
                      <a:rPr lang="en-SG" b="1" i="1" dirty="0" smtClean="0">
                        <a:solidFill>
                          <a:schemeClr val="accent2"/>
                        </a:solidFill>
                        <a:latin typeface="Cambria Math" panose="02040503050406030204" pitchFamily="18" charset="0"/>
                      </a:rPr>
                      <m:t>𝒌</m:t>
                    </m:r>
                  </m:oMath>
                </a14:m>
                <a:r>
                  <a:rPr lang="en-SG" b="1" dirty="0">
                    <a:solidFill>
                      <a:schemeClr val="accent2"/>
                    </a:solidFill>
                  </a:rPr>
                  <a:t> input words.</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83098"/>
              </a:xfrm>
              <a:prstGeom prst="rect">
                <a:avLst/>
              </a:prstGeom>
              <a:blipFill>
                <a:blip r:embed="rId14"/>
                <a:stretch>
                  <a:fillRect l="-756" t="-11475" r="-2268" b="-5328"/>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rot="16200000">
            <a:off x="5001562" y="1008118"/>
            <a:ext cx="1285094"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422B857-58BA-ABA9-0D2B-6117FD08F08B}"/>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5422B857-58BA-ABA9-0D2B-6117FD08F08B}"/>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FF86DEAA-7282-C1DB-FDE4-2A80931432F6}"/>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D926580-ECF8-7304-2715-D56A9A98EBA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A6A3137-B9E5-1191-56D7-61BCDBD8F63B}"/>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D3B7D3FA-F2B4-317E-282F-63C8B7492999}"/>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62FDC99F-3F8E-2AF0-FF47-823352296C3B}"/>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1C2F3D67-ACE3-2760-74C2-E7BACDA9929E}"/>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366E25-A40A-25D7-E9C7-A28033AC02B2}"/>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A8366E25-A40A-25D7-E9C7-A28033AC02B2}"/>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F15BFD91-1C9A-98C8-844C-D4FABAB64E4E}"/>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05BA81-9ACF-5352-7B5A-EAEF096E1076}"/>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1705BA81-9ACF-5352-7B5A-EAEF096E1076}"/>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6248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4"/>
                </a:pPr>
                <a:r>
                  <a:rPr lang="en-US" dirty="0"/>
                  <a:t>The final layer is trainable and produces an output </a:t>
                </a:r>
                <a14:m>
                  <m:oMath xmlns:m="http://schemas.openxmlformats.org/officeDocument/2006/math">
                    <m:r>
                      <a:rPr lang="en-US" i="1" dirty="0" smtClean="0">
                        <a:latin typeface="Cambria Math" panose="02040503050406030204" pitchFamily="18" charset="0"/>
                      </a:rPr>
                      <m:t>𝑜</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GB" b="0" i="1" smtClean="0">
                          <a:latin typeface="Cambria Math" panose="02040503050406030204" pitchFamily="18" charset="0"/>
                        </a:rPr>
                        <m:t>𝑠𝑜𝑓𝑡𝑚𝑎𝑥</m:t>
                      </m:r>
                      <m:r>
                        <a:rPr lang="en-GB" b="0" i="1" smtClean="0">
                          <a:latin typeface="Cambria Math" panose="02040503050406030204" pitchFamily="18" charset="0"/>
                        </a:rPr>
                        <m:t>(</m:t>
                      </m:r>
                      <m:r>
                        <a:rPr lang="en-US" b="0" i="1" smtClean="0">
                          <a:latin typeface="Cambria Math" panose="02040503050406030204" pitchFamily="18" charset="0"/>
                        </a:rPr>
                        <m:t>𝑅𝑢</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𝑅</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r>
                          <a:rPr lang="en-US" b="0" i="1" dirty="0" smtClean="0">
                            <a:latin typeface="Cambria Math" panose="02040503050406030204" pitchFamily="18" charset="0"/>
                          </a:rPr>
                          <m:t>𝐷</m:t>
                        </m:r>
                      </m:sup>
                    </m:sSup>
                  </m:oMath>
                </a14:m>
                <a:r>
                  <a:rPr lang="en-GB" dirty="0"/>
                  <a:t> so that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0" indent="0">
                  <a:buNone/>
                </a:pPr>
                <a:r>
                  <a:rPr lang="en-GB" dirty="0"/>
                  <a:t>The output </a:t>
                </a:r>
                <a14:m>
                  <m:oMath xmlns:m="http://schemas.openxmlformats.org/officeDocument/2006/math">
                    <m:r>
                      <a:rPr lang="en-GB" i="1" dirty="0" smtClean="0">
                        <a:latin typeface="Cambria Math" panose="02040503050406030204" pitchFamily="18" charset="0"/>
                      </a:rPr>
                      <m:t>𝑜</m:t>
                    </m:r>
                    <m:r>
                      <a:rPr lang="en-GB" i="1" dirty="0" smtClean="0">
                        <a:latin typeface="Cambria Math" panose="02040503050406030204" pitchFamily="18" charset="0"/>
                      </a:rPr>
                      <m:t> </m:t>
                    </m:r>
                  </m:oMath>
                </a14:m>
                <a:r>
                  <a:rPr lang="en-GB" dirty="0"/>
                  <a:t>then gives probabilities over which word should be predicted.</a:t>
                </a:r>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469"/>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1D444523-F41E-D69D-C4BE-EF50CDE082A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603844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63DDA8E6-E0AC-196E-7767-AACE128C7DF9}"/>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83" name="Rectangle 82">
                <a:extLst>
                  <a:ext uri="{FF2B5EF4-FFF2-40B4-BE49-F238E27FC236}">
                    <a16:creationId xmlns:a16="http://schemas.microsoft.com/office/drawing/2014/main" id="{63DDA8E6-E0AC-196E-7767-AACE128C7DF9}"/>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3"/>
                <a:stretch>
                  <a:fillRect r="-290"/>
                </a:stretch>
              </a:blipFill>
              <a:ln w="38100">
                <a:solidFill>
                  <a:srgbClr val="FF0000"/>
                </a:solidFill>
              </a:ln>
            </p:spPr>
            <p:txBody>
              <a:bodyPr/>
              <a:lstStyle/>
              <a:p>
                <a:r>
                  <a:rPr lang="en-SG">
                    <a:noFill/>
                  </a:rPr>
                  <a:t> </a:t>
                </a:r>
              </a:p>
            </p:txBody>
          </p:sp>
        </mc:Fallback>
      </mc:AlternateContent>
      <p:cxnSp>
        <p:nvCxnSpPr>
          <p:cNvPr id="85" name="Straight Arrow Connector 84">
            <a:extLst>
              <a:ext uri="{FF2B5EF4-FFF2-40B4-BE49-F238E27FC236}">
                <a16:creationId xmlns:a16="http://schemas.microsoft.com/office/drawing/2014/main" id="{C45A5E63-EA91-8668-91CC-2750175407B4}"/>
              </a:ext>
            </a:extLst>
          </p:cNvPr>
          <p:cNvCxnSpPr>
            <a:cxnSpLocks/>
            <a:stCxn id="68" idx="3"/>
            <a:endCxn id="94" idx="1"/>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4"/>
                <a:stretch>
                  <a:fillRect/>
                </a:stretch>
              </a:blipFill>
            </p:spPr>
            <p:txBody>
              <a:bodyPr/>
              <a:lstStyle/>
              <a:p>
                <a:r>
                  <a:rPr lang="en-SG">
                    <a:noFill/>
                  </a:rPr>
                  <a:t> </a:t>
                </a:r>
              </a:p>
            </p:txBody>
          </p:sp>
        </mc:Fallback>
      </mc:AlternateContent>
      <p:sp>
        <p:nvSpPr>
          <p:cNvPr id="94" name="Rectangle 93">
            <a:extLst>
              <a:ext uri="{FF2B5EF4-FFF2-40B4-BE49-F238E27FC236}">
                <a16:creationId xmlns:a16="http://schemas.microsoft.com/office/drawing/2014/main" id="{634ECBF7-9EFE-B065-10A2-CA4BA7C9293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8B114787-AEF3-B207-CE18-31B31E751AA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Oval 95">
            <a:extLst>
              <a:ext uri="{FF2B5EF4-FFF2-40B4-BE49-F238E27FC236}">
                <a16:creationId xmlns:a16="http://schemas.microsoft.com/office/drawing/2014/main" id="{935A81DA-C88D-9BDC-4673-FBA33C93A9D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TextBox 96">
            <a:extLst>
              <a:ext uri="{FF2B5EF4-FFF2-40B4-BE49-F238E27FC236}">
                <a16:creationId xmlns:a16="http://schemas.microsoft.com/office/drawing/2014/main" id="{8FAD0CE1-82D5-2BD3-200A-1B10C127DF7A}"/>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98" name="Oval 97">
            <a:extLst>
              <a:ext uri="{FF2B5EF4-FFF2-40B4-BE49-F238E27FC236}">
                <a16:creationId xmlns:a16="http://schemas.microsoft.com/office/drawing/2014/main" id="{71DCB37D-365E-1E9B-4B77-1672E773BC0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Oval 98">
            <a:extLst>
              <a:ext uri="{FF2B5EF4-FFF2-40B4-BE49-F238E27FC236}">
                <a16:creationId xmlns:a16="http://schemas.microsoft.com/office/drawing/2014/main" id="{1DEC307D-DCDD-9860-6B6B-D5E9B4A5BF1D}"/>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FCC8A36-ABDB-6BB6-362C-B37FEEC6CE4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00" name="TextBox 99">
                <a:extLst>
                  <a:ext uri="{FF2B5EF4-FFF2-40B4-BE49-F238E27FC236}">
                    <a16:creationId xmlns:a16="http://schemas.microsoft.com/office/drawing/2014/main" id="{4FCC8A36-ABDB-6BB6-362C-B37FEEC6CE4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01" name="Straight Arrow Connector 100">
            <a:extLst>
              <a:ext uri="{FF2B5EF4-FFF2-40B4-BE49-F238E27FC236}">
                <a16:creationId xmlns:a16="http://schemas.microsoft.com/office/drawing/2014/main" id="{2EC420E6-E273-AA58-9C78-A44D07FD2333}"/>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511568"/>
              </a:xfrm>
              <a:prstGeom prst="rect">
                <a:avLst/>
              </a:prstGeom>
              <a:noFill/>
            </p:spPr>
            <p:txBody>
              <a:bodyPr wrap="square" rtlCol="0">
                <a:spAutoFit/>
              </a:bodyPr>
              <a:lstStyle/>
              <a:p>
                <a:r>
                  <a:rPr lang="en-GB" b="1" dirty="0">
                    <a:solidFill>
                      <a:schemeClr val="accent2"/>
                    </a:solidFill>
                  </a:rPr>
                  <a:t>4. Use a dense/linear layer, with trainable parameter </a:t>
                </a:r>
                <a14:m>
                  <m:oMath xmlns:m="http://schemas.openxmlformats.org/officeDocument/2006/math">
                    <m:r>
                      <a:rPr lang="en-GB" b="1" i="0" smtClean="0">
                        <a:solidFill>
                          <a:schemeClr val="accent2"/>
                        </a:solidFill>
                        <a:latin typeface="Cambria Math" panose="02040503050406030204" pitchFamily="18" charset="0"/>
                        <a:ea typeface="Cambria Math" panose="02040503050406030204" pitchFamily="18" charset="0"/>
                      </a:rPr>
                      <m:t>𝐑</m:t>
                    </m:r>
                    <m:r>
                      <a:rPr lang="en-GB" b="1" i="1" smtClean="0">
                        <a:solidFill>
                          <a:schemeClr val="accent2"/>
                        </a:solidFill>
                        <a:latin typeface="Cambria Math" panose="02040503050406030204" pitchFamily="18" charset="0"/>
                        <a:ea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r>
                          <a:rPr lang="en-GB" b="1" i="1" smtClean="0">
                            <a:solidFill>
                              <a:schemeClr val="accent2"/>
                            </a:solidFill>
                            <a:latin typeface="Cambria Math" panose="02040503050406030204" pitchFamily="18" charset="0"/>
                            <a:ea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GB" b="1" dirty="0">
                    <a:solidFill>
                      <a:schemeClr val="accent2"/>
                    </a:solidFill>
                  </a:rPr>
                  <a:t>, to predict the missing word, i.e.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𝒔𝒐𝒇𝒕𝒎𝒂𝒙</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𝑹𝒖</m:t>
                    </m:r>
                  </m:oMath>
                </a14:m>
                <a:r>
                  <a:rPr lang="en-GB" b="1" dirty="0">
                    <a:solidFill>
                      <a:schemeClr val="accent2"/>
                    </a:solidFill>
                  </a:rPr>
                  <a:t>).</a:t>
                </a:r>
              </a:p>
              <a:p>
                <a:r>
                  <a:rPr lang="en-GB" b="1" dirty="0">
                    <a:solidFill>
                      <a:schemeClr val="accent2"/>
                    </a:solidFill>
                  </a:rPr>
                  <a:t>The output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contains the probability of each word </a:t>
                </a:r>
                <a14:m>
                  <m:oMath xmlns:m="http://schemas.openxmlformats.org/officeDocument/2006/math">
                    <m:r>
                      <a:rPr lang="en-GB" b="1" i="1" smtClean="0">
                        <a:solidFill>
                          <a:schemeClr val="accent2"/>
                        </a:solidFill>
                        <a:latin typeface="Cambria Math" panose="02040503050406030204" pitchFamily="18" charset="0"/>
                      </a:rPr>
                      <m:t>𝒊</m:t>
                    </m:r>
                  </m:oMath>
                </a14:m>
                <a:r>
                  <a:rPr lang="en-SG" b="1" dirty="0">
                    <a:solidFill>
                      <a:schemeClr val="accent2"/>
                    </a:solidFill>
                  </a:rPr>
                  <a:t> being the missing word in the incomplete input sentence, i.e. </a:t>
                </a:r>
              </a:p>
              <a:p>
                <a:pPr/>
                <a14:m>
                  <m:oMathPara xmlns:m="http://schemas.openxmlformats.org/officeDocument/2006/math">
                    <m:oMathParaPr>
                      <m:jc m:val="centerGroup"/>
                    </m:oMathParaPr>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𝒊</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𝒐</m:t>
                          </m:r>
                        </m:e>
                        <m:sub>
                          <m:r>
                            <a:rPr lang="en-GB" b="1" i="1" dirty="0" smtClean="0">
                              <a:solidFill>
                                <a:schemeClr val="accent2"/>
                              </a:solidFill>
                              <a:latin typeface="Cambria Math" panose="02040503050406030204" pitchFamily="18" charset="0"/>
                            </a:rPr>
                            <m:t>𝒊</m:t>
                          </m:r>
                        </m:sub>
                      </m:sSub>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m:t>
                      </m:r>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𝑷</m:t>
                      </m:r>
                      <m:r>
                        <a:rPr lang="en-GB" b="1" i="1" dirty="0" smtClean="0">
                          <a:solidFill>
                            <a:schemeClr val="accent2"/>
                          </a:solidFill>
                          <a:latin typeface="Cambria Math" panose="02040503050406030204" pitchFamily="18" charset="0"/>
                        </a:rPr>
                        <m:t>[</m:t>
                      </m:r>
                      <m:r>
                        <a:rPr lang="en-GB" b="1" i="1" dirty="0" err="1" smtClean="0">
                          <a:solidFill>
                            <a:schemeClr val="accent2"/>
                          </a:solidFill>
                          <a:latin typeface="Cambria Math" panose="02040503050406030204" pitchFamily="18" charset="0"/>
                        </a:rPr>
                        <m:t>𝒘𝒐𝒓</m:t>
                      </m:r>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𝒅</m:t>
                          </m:r>
                        </m:e>
                        <m:sub>
                          <m:r>
                            <a:rPr lang="en-GB" b="1" i="1" dirty="0" err="1"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m:oMathPara>
                </a14:m>
                <a:endParaRPr lang="en-SG" b="1" dirty="0">
                  <a:solidFill>
                    <a:schemeClr val="accent2"/>
                  </a:solidFill>
                </a:endParaRP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511568"/>
              </a:xfrm>
              <a:prstGeom prst="rect">
                <a:avLst/>
              </a:prstGeom>
              <a:blipFill>
                <a:blip r:embed="rId16"/>
                <a:stretch>
                  <a:fillRect l="-756" t="-806" r="-378" b="-3226"/>
                </a:stretch>
              </a:blipFill>
            </p:spPr>
            <p:txBody>
              <a:bodyPr/>
              <a:lstStyle/>
              <a:p>
                <a:r>
                  <a:rPr lang="en-SG">
                    <a:noFill/>
                  </a:rPr>
                  <a:t> </a:t>
                </a:r>
              </a:p>
            </p:txBody>
          </p:sp>
        </mc:Fallback>
      </mc:AlternateContent>
      <p:sp>
        <p:nvSpPr>
          <p:cNvPr id="5" name="Freeform: Shape 4">
            <a:extLst>
              <a:ext uri="{FF2B5EF4-FFF2-40B4-BE49-F238E27FC236}">
                <a16:creationId xmlns:a16="http://schemas.microsoft.com/office/drawing/2014/main" id="{1992161E-FF47-9C4A-03A9-8CF3A3C4B285}"/>
              </a:ext>
            </a:extLst>
          </p:cNvPr>
          <p:cNvSpPr/>
          <p:nvPr/>
        </p:nvSpPr>
        <p:spPr>
          <a:xfrm>
            <a:off x="5026587" y="607101"/>
            <a:ext cx="3675203" cy="1443122"/>
          </a:xfrm>
          <a:custGeom>
            <a:avLst/>
            <a:gdLst>
              <a:gd name="connsiteX0" fmla="*/ 632200 w 3510311"/>
              <a:gd name="connsiteY0" fmla="*/ 0 h 1431560"/>
              <a:gd name="connsiteX1" fmla="*/ 204980 w 3510311"/>
              <a:gd name="connsiteY1" fmla="*/ 816964 h 1431560"/>
              <a:gd name="connsiteX2" fmla="*/ 3510311 w 3510311"/>
              <a:gd name="connsiteY2" fmla="*/ 1431560 h 1431560"/>
            </a:gdLst>
            <a:ahLst/>
            <a:cxnLst>
              <a:cxn ang="0">
                <a:pos x="connsiteX0" y="connsiteY0"/>
              </a:cxn>
              <a:cxn ang="0">
                <a:pos x="connsiteX1" y="connsiteY1"/>
              </a:cxn>
              <a:cxn ang="0">
                <a:pos x="connsiteX2" y="connsiteY2"/>
              </a:cxn>
            </a:cxnLst>
            <a:rect l="l" t="t" r="r" b="b"/>
            <a:pathLst>
              <a:path w="3510311" h="1431560">
                <a:moveTo>
                  <a:pt x="632200" y="0"/>
                </a:moveTo>
                <a:cubicBezTo>
                  <a:pt x="178747" y="289185"/>
                  <a:pt x="-274705" y="578371"/>
                  <a:pt x="204980" y="816964"/>
                </a:cubicBezTo>
                <a:cubicBezTo>
                  <a:pt x="684665" y="1055557"/>
                  <a:pt x="2097488" y="1243558"/>
                  <a:pt x="3510311" y="1431560"/>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5C819B-8B98-04F3-692E-67E28C62020B}"/>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6" name="TextBox 5">
                <a:extLst>
                  <a:ext uri="{FF2B5EF4-FFF2-40B4-BE49-F238E27FC236}">
                    <a16:creationId xmlns:a16="http://schemas.microsoft.com/office/drawing/2014/main" id="{9D5C819B-8B98-04F3-692E-67E28C62020B}"/>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9986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3" name="Arrow: Down 12">
            <a:extLst>
              <a:ext uri="{FF2B5EF4-FFF2-40B4-BE49-F238E27FC236}">
                <a16:creationId xmlns:a16="http://schemas.microsoft.com/office/drawing/2014/main" id="{1304608B-9627-4E8E-B65C-396F911C2FA0}"/>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B8B891-99DF-4BE3-99CB-B3678D219EAF}"/>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4" name="TextBox 13">
                <a:extLst>
                  <a:ext uri="{FF2B5EF4-FFF2-40B4-BE49-F238E27FC236}">
                    <a16:creationId xmlns:a16="http://schemas.microsoft.com/office/drawing/2014/main" id="{9DB8B891-99DF-4BE3-99CB-B3678D219EAF}"/>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56DABA4F-FB0D-4D1E-A658-4F25E412B709}"/>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6" name="Arrow: Down 15">
            <a:extLst>
              <a:ext uri="{FF2B5EF4-FFF2-40B4-BE49-F238E27FC236}">
                <a16:creationId xmlns:a16="http://schemas.microsoft.com/office/drawing/2014/main" id="{C8692873-926F-4FB2-A7B7-8D7E8CAC1E39}"/>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2520C2-D9DD-4FD5-868D-6C88A69F3B68}"/>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252520C2-D9DD-4FD5-868D-6C88A69F3B68}"/>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DCAD55DF-D780-4247-A15A-03C027A74CB4}"/>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10" name="TextBox 9">
            <a:extLst>
              <a:ext uri="{FF2B5EF4-FFF2-40B4-BE49-F238E27FC236}">
                <a16:creationId xmlns:a16="http://schemas.microsoft.com/office/drawing/2014/main" id="{F0E58482-3359-4AB4-A238-933AFF54C879}"/>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
        <p:nvSpPr>
          <p:cNvPr id="6" name="Content Placeholder 2">
            <a:extLst>
              <a:ext uri="{FF2B5EF4-FFF2-40B4-BE49-F238E27FC236}">
                <a16:creationId xmlns:a16="http://schemas.microsoft.com/office/drawing/2014/main" id="{718C1D9E-C3FA-E71D-7E3C-E8F6BF05335F}"/>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539168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5"/>
                </a:pPr>
                <a:r>
                  <a:rPr lang="en-US" dirty="0"/>
                  <a:t>During the training, we browse through all the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 </m:t>
                    </m:r>
                  </m:oMath>
                </a14:m>
                <a:r>
                  <a:rPr lang="en-US" dirty="0"/>
                  <a:t>we generated on Step 0.</a:t>
                </a:r>
                <a:br>
                  <a:rPr lang="en-US" dirty="0"/>
                </a:br>
                <a:br>
                  <a:rPr lang="en-US" dirty="0"/>
                </a:br>
                <a:r>
                  <a:rPr lang="en-US" b="1" dirty="0"/>
                  <a:t>Classification loss: </a:t>
                </a:r>
                <a:r>
                  <a:rPr lang="en-US" dirty="0"/>
                  <a:t>advisable to use a negative logarithm as the loss function, i.e.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e>
                          </m: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0" indent="0" algn="ctr">
                  <a:buNone/>
                </a:pPr>
                <a:r>
                  <a:rPr lang="en-US" dirty="0"/>
                  <a:t>With</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sub>
                      </m:sSub>
                    </m:oMath>
                  </m:oMathPara>
                </a14:m>
                <a:endParaRPr lang="en-GB" dirty="0"/>
              </a:p>
              <a:p>
                <a:pPr marL="0" indent="0">
                  <a:buNone/>
                </a:pPr>
                <a:r>
                  <a:rPr lang="en-GB" dirty="0"/>
                  <a:t>And sum over all the pairs </a:t>
                </a:r>
                <a14:m>
                  <m:oMath xmlns:m="http://schemas.openxmlformats.org/officeDocument/2006/math">
                    <m:d>
                      <m:dPr>
                        <m:ctrlPr>
                          <a:rPr lang="en-US" i="1" dirty="0" err="1">
                            <a:latin typeface="Cambria Math" panose="02040503050406030204" pitchFamily="18" charset="0"/>
                          </a:rPr>
                        </m:ctrlPr>
                      </m:dPr>
                      <m:e>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e>
                    </m:d>
                  </m:oMath>
                </a14:m>
                <a:r>
                  <a:rPr lang="en-GB" dirty="0"/>
                  <a:t>.</a:t>
                </a:r>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63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6A9328E-4D21-7629-F516-ACD34553E4C9}"/>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82557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0" indent="0">
              <a:buNone/>
            </a:pPr>
            <a:r>
              <a:rPr lang="en-US" b="1" dirty="0"/>
              <a:t>Important Notes</a:t>
            </a:r>
          </a:p>
          <a:p>
            <a:r>
              <a:rPr lang="en-US" dirty="0"/>
              <a:t>There are variations on this, as explained in [Mikilov2014].</a:t>
            </a:r>
          </a:p>
          <a:p>
            <a:r>
              <a:rPr lang="en-US" dirty="0"/>
              <a:t>For instance, predict the word at the end of the context, instead of the middle.</a:t>
            </a:r>
          </a:p>
          <a:p>
            <a:r>
              <a:rPr lang="en-US" dirty="0"/>
              <a:t>We could also remove non-meaningful words (“a”, “an”, “the”, etc.) during Step 1 to help the word embedding task not get lost in meaningless context.</a:t>
            </a:r>
          </a:p>
        </p:txBody>
      </p:sp>
      <p:pic>
        <p:nvPicPr>
          <p:cNvPr id="3" name="Picture 2">
            <a:extLst>
              <a:ext uri="{FF2B5EF4-FFF2-40B4-BE49-F238E27FC236}">
                <a16:creationId xmlns:a16="http://schemas.microsoft.com/office/drawing/2014/main" id="{AB5650FD-1828-B5C4-03C6-6C4E36E153FF}"/>
              </a:ext>
            </a:extLst>
          </p:cNvPr>
          <p:cNvPicPr>
            <a:picLocks noChangeAspect="1"/>
          </p:cNvPicPr>
          <p:nvPr/>
        </p:nvPicPr>
        <p:blipFill>
          <a:blip r:embed="rId2"/>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994530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41B88-FD3D-477D-A419-3AA8FC151C15}"/>
              </a:ext>
            </a:extLst>
          </p:cNvPr>
          <p:cNvSpPr>
            <a:spLocks noGrp="1"/>
          </p:cNvSpPr>
          <p:nvPr>
            <p:ph type="title"/>
          </p:nvPr>
        </p:nvSpPr>
        <p:spPr/>
        <p:txBody>
          <a:bodyPr/>
          <a:lstStyle/>
          <a:p>
            <a:r>
              <a:rPr lang="en-US" dirty="0"/>
              <a:t>Time for a quick demo of </a:t>
            </a:r>
            <a:r>
              <a:rPr lang="en-US" dirty="0" err="1"/>
              <a:t>CBoW</a:t>
            </a:r>
            <a:endParaRPr lang="en-GB" dirty="0"/>
          </a:p>
        </p:txBody>
      </p:sp>
      <p:sp>
        <p:nvSpPr>
          <p:cNvPr id="5" name="Text Placeholder 4">
            <a:extLst>
              <a:ext uri="{FF2B5EF4-FFF2-40B4-BE49-F238E27FC236}">
                <a16:creationId xmlns:a16="http://schemas.microsoft.com/office/drawing/2014/main" id="{3E1CE06B-3EC9-4FE7-B119-B63A985C7692}"/>
              </a:ext>
            </a:extLst>
          </p:cNvPr>
          <p:cNvSpPr>
            <a:spLocks noGrp="1"/>
          </p:cNvSpPr>
          <p:nvPr>
            <p:ph type="body" idx="1"/>
          </p:nvPr>
        </p:nvSpPr>
        <p:spPr/>
        <p:txBody>
          <a:bodyPr/>
          <a:lstStyle/>
          <a:p>
            <a:r>
              <a:rPr lang="en-US" dirty="0"/>
              <a:t>Notebooks 1. and 1bis.</a:t>
            </a:r>
            <a:endParaRPr lang="en-GB" dirty="0"/>
          </a:p>
        </p:txBody>
      </p:sp>
    </p:spTree>
    <p:extLst>
      <p:ext uri="{BB962C8B-B14F-4D97-AF65-F5344CB8AC3E}">
        <p14:creationId xmlns:p14="http://schemas.microsoft.com/office/powerpoint/2010/main" val="910574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spTree>
    <p:extLst>
      <p:ext uri="{BB962C8B-B14F-4D97-AF65-F5344CB8AC3E}">
        <p14:creationId xmlns:p14="http://schemas.microsoft.com/office/powerpoint/2010/main" val="2549410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pic>
        <p:nvPicPr>
          <p:cNvPr id="7" name="Picture 6">
            <a:extLst>
              <a:ext uri="{FF2B5EF4-FFF2-40B4-BE49-F238E27FC236}">
                <a16:creationId xmlns:a16="http://schemas.microsoft.com/office/drawing/2014/main" id="{28FA08D3-2C5C-3D32-3BFB-E0941FE5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375" y="3857625"/>
            <a:ext cx="4429124" cy="2973049"/>
          </a:xfrm>
          <a:prstGeom prst="rect">
            <a:avLst/>
          </a:prstGeom>
        </p:spPr>
      </p:pic>
    </p:spTree>
    <p:extLst>
      <p:ext uri="{BB962C8B-B14F-4D97-AF65-F5344CB8AC3E}">
        <p14:creationId xmlns:p14="http://schemas.microsoft.com/office/powerpoint/2010/main" val="533899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idx="1"/>
          </p:nvPr>
        </p:nvSpPr>
        <p:spPr>
          <a:xfrm>
            <a:off x="838200" y="1825625"/>
            <a:ext cx="10515600" cy="4937126"/>
          </a:xfrm>
        </p:spPr>
        <p:txBody>
          <a:bodyPr/>
          <a:lstStyle/>
          <a:p>
            <a:pPr marL="0" indent="0">
              <a:buNone/>
            </a:pPr>
            <a:r>
              <a:rPr lang="en-US" b="1" dirty="0"/>
              <a:t>Definition (the </a:t>
            </a:r>
            <a:r>
              <a:rPr lang="en-US" b="1" dirty="0">
                <a:solidFill>
                  <a:srgbClr val="00B050"/>
                </a:solidFill>
              </a:rPr>
              <a:t>distributional hypothesis of linguistics – full version</a:t>
            </a:r>
            <a:r>
              <a:rPr lang="en-US" b="1" dirty="0"/>
              <a:t>):</a:t>
            </a:r>
          </a:p>
          <a:p>
            <a:r>
              <a:rPr lang="en-US" dirty="0"/>
              <a:t>Similarity in linguistics does not simply mean having similar orthographic representations. </a:t>
            </a:r>
          </a:p>
          <a:p>
            <a:r>
              <a:rPr lang="en-US" dirty="0"/>
              <a:t>Instead, we may rely on a fundamental linguistic assumption</a:t>
            </a:r>
            <a:br>
              <a:rPr lang="en-US" dirty="0"/>
            </a:br>
            <a:r>
              <a:rPr lang="en-US" b="1" dirty="0">
                <a:sym typeface="Wingdings" panose="05000000000000000000" pitchFamily="2" charset="2"/>
              </a:rPr>
              <a:t> W</a:t>
            </a:r>
            <a:r>
              <a:rPr lang="en-US" b="1" dirty="0"/>
              <a:t>ords appearing in similar contexts are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p>
          <a:p>
            <a:r>
              <a:rPr lang="en-US" dirty="0" err="1"/>
              <a:t>CBoW</a:t>
            </a:r>
            <a:r>
              <a:rPr lang="en-US" dirty="0"/>
              <a:t> is therefore a technique, which aims at defining meaning for words (in the form of an embedding vector), by using this hypothesis, therefore establishing connections between words in texts.</a:t>
            </a:r>
            <a:endParaRPr lang="en-GB" dirty="0"/>
          </a:p>
        </p:txBody>
      </p:sp>
    </p:spTree>
    <p:extLst>
      <p:ext uri="{BB962C8B-B14F-4D97-AF65-F5344CB8AC3E}">
        <p14:creationId xmlns:p14="http://schemas.microsoft.com/office/powerpoint/2010/main" val="457728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(W8S1)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pPr marL="0" indent="0">
              <a:buNone/>
            </a:pPr>
            <a:r>
              <a:rPr lang="en-US" dirty="0"/>
              <a:t>We have seen a few approaches to embeddings.</a:t>
            </a:r>
          </a:p>
          <a:p>
            <a:r>
              <a:rPr lang="en-US" dirty="0"/>
              <a:t>Ideally, they should be bijective, but impossible for NLP.</a:t>
            </a:r>
          </a:p>
          <a:p>
            <a:r>
              <a:rPr lang="en-US" dirty="0"/>
              <a:t>Manually embedding is often better but often impossible, typically in NLP.</a:t>
            </a:r>
          </a:p>
          <a:p>
            <a:r>
              <a:rPr lang="en-US" dirty="0"/>
              <a:t>Train an AI to figure out embeddings?</a:t>
            </a:r>
          </a:p>
          <a:p>
            <a:pPr lvl="1"/>
            <a:r>
              <a:rPr lang="en-US" sz="2800" dirty="0" err="1"/>
              <a:t>CBoW</a:t>
            </a:r>
            <a:endParaRPr lang="en-US" sz="2800" dirty="0"/>
          </a:p>
          <a:p>
            <a:pPr lvl="1"/>
            <a:r>
              <a:rPr lang="en-US" sz="2800" dirty="0"/>
              <a:t>(</a:t>
            </a:r>
            <a:r>
              <a:rPr lang="en-US" sz="2800" dirty="0" err="1"/>
              <a:t>SkipGram</a:t>
            </a:r>
            <a:r>
              <a:rPr lang="en-US" sz="2800" dirty="0"/>
              <a:t>, next time)</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US" dirty="0"/>
              <a:t>A few more problems are still open at the moment for these word embeddings.</a:t>
            </a:r>
          </a:p>
          <a:p>
            <a:r>
              <a:rPr lang="en-US" dirty="0"/>
              <a:t>Can we improve these embeddings and use more advanced techniques?</a:t>
            </a:r>
          </a:p>
          <a:p>
            <a:r>
              <a:rPr lang="en-US" dirty="0"/>
              <a:t>How to deal with out of vocabulary words? (If we have never seen the word, how do we represent it as a one-hot vector to begin with?)</a:t>
            </a:r>
          </a:p>
        </p:txBody>
      </p:sp>
    </p:spTree>
    <p:extLst>
      <p:ext uri="{BB962C8B-B14F-4D97-AF65-F5344CB8AC3E}">
        <p14:creationId xmlns:p14="http://schemas.microsoft.com/office/powerpoint/2010/main" val="103608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[Mikolov2013] </a:t>
            </a:r>
            <a:r>
              <a:rPr lang="en-US" b="1" dirty="0" err="1">
                <a:solidFill>
                  <a:schemeClr val="accent2">
                    <a:lumMod val="50000"/>
                  </a:schemeClr>
                </a:solidFill>
              </a:rPr>
              <a:t>Mikolov</a:t>
            </a:r>
            <a:r>
              <a:rPr lang="en-US" dirty="0"/>
              <a:t> et al., “Efficient Estimation of Word Representations in Vector Space”, 2013.</a:t>
            </a:r>
            <a:br>
              <a:rPr lang="en-US" dirty="0"/>
            </a:br>
            <a:r>
              <a:rPr lang="en-US" dirty="0">
                <a:hlinkClick r:id="rId2"/>
              </a:rPr>
              <a:t>https://arxiv.org/abs/1301.3781</a:t>
            </a:r>
            <a:endParaRPr lang="en-US" dirty="0"/>
          </a:p>
          <a:p>
            <a:r>
              <a:rPr lang="en-US" dirty="0"/>
              <a:t>[Mikilov2014] </a:t>
            </a:r>
            <a:r>
              <a:rPr lang="en-US" b="1" dirty="0" err="1">
                <a:solidFill>
                  <a:schemeClr val="accent2">
                    <a:lumMod val="50000"/>
                  </a:schemeClr>
                </a:solidFill>
              </a:rPr>
              <a:t>Mikolov</a:t>
            </a:r>
            <a:r>
              <a:rPr lang="en-US" dirty="0"/>
              <a:t> et al., “Distributed Representations of Words and Phrases and their Compositionality”, 2014 </a:t>
            </a:r>
            <a:r>
              <a:rPr lang="en-US" dirty="0">
                <a:hlinkClick r:id="rId3"/>
              </a:rPr>
              <a:t>https://arxiv.org/abs/1310.4546</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pPr marL="0" indent="0">
              <a:buNone/>
            </a:pPr>
            <a:endParaRPr lang="en-US" dirty="0"/>
          </a:p>
          <a:p>
            <a:r>
              <a:rPr lang="en-US" b="1" dirty="0"/>
              <a:t>Tomas</a:t>
            </a:r>
            <a:r>
              <a:rPr lang="en-US" b="1" dirty="0">
                <a:solidFill>
                  <a:schemeClr val="accent2">
                    <a:lumMod val="50000"/>
                  </a:schemeClr>
                </a:solidFill>
              </a:rPr>
              <a:t> </a:t>
            </a:r>
            <a:r>
              <a:rPr lang="en-US" b="1" dirty="0" err="1">
                <a:solidFill>
                  <a:schemeClr val="accent2">
                    <a:lumMod val="50000"/>
                  </a:schemeClr>
                </a:solidFill>
              </a:rPr>
              <a:t>Mikolov</a:t>
            </a:r>
            <a:r>
              <a:rPr lang="en-US" b="1" dirty="0"/>
              <a:t>: </a:t>
            </a:r>
            <a:r>
              <a:rPr lang="en-US" dirty="0"/>
              <a:t>Research Scientist at Czech Institute of Informatics, Robotics and </a:t>
            </a:r>
            <a:r>
              <a:rPr lang="en-US"/>
              <a:t>Cybernetics.</a:t>
            </a:r>
            <a:br>
              <a:rPr lang="en-US"/>
            </a:br>
            <a:r>
              <a:rPr lang="en-US" b="1"/>
              <a:t>Former </a:t>
            </a:r>
            <a:r>
              <a:rPr lang="en-US" b="1" dirty="0"/>
              <a:t>Researcher</a:t>
            </a:r>
            <a:r>
              <a:rPr lang="en-US" dirty="0"/>
              <a:t> at </a:t>
            </a:r>
            <a:r>
              <a:rPr lang="en-US" b="1" dirty="0"/>
              <a:t>Facebook </a:t>
            </a:r>
            <a:r>
              <a:rPr lang="en-US" dirty="0"/>
              <a:t>and</a:t>
            </a:r>
            <a:r>
              <a:rPr lang="en-US" b="1" dirty="0"/>
              <a:t> Google</a:t>
            </a:r>
            <a:r>
              <a:rPr lang="en-US" dirty="0"/>
              <a:t> </a:t>
            </a:r>
            <a:r>
              <a:rPr lang="en-US" b="1" dirty="0"/>
              <a:t>Brain</a:t>
            </a:r>
            <a:r>
              <a:rPr lang="en-US" dirty="0"/>
              <a:t>.</a:t>
            </a:r>
            <a:br>
              <a:rPr lang="en-US" b="1" dirty="0"/>
            </a:br>
            <a:r>
              <a:rPr lang="en-US" dirty="0">
                <a:hlinkClick r:id="rId2"/>
              </a:rPr>
              <a:t>https://scholar.google.com.sg/citations?user=oBu8kMMAAAAJ&amp;hl=en</a:t>
            </a:r>
            <a:br>
              <a:rPr lang="en-US" dirty="0"/>
            </a:br>
            <a:r>
              <a:rPr lang="en-US" dirty="0">
                <a:hlinkClick r:id="rId3"/>
              </a:rPr>
              <a:t>https://www.ciirc.cvut.cz/svetove-uznavany-expert-tomas-mikolov-prichazi-z-facebook-ai-do-ciirc-cvut-zameri-se-na-vyvoj-silne-umele-inteligence/</a:t>
            </a:r>
            <a:endParaRPr lang="en-US" dirty="0"/>
          </a:p>
        </p:txBody>
      </p:sp>
    </p:spTree>
    <p:extLst>
      <p:ext uri="{BB962C8B-B14F-4D97-AF65-F5344CB8AC3E}">
        <p14:creationId xmlns:p14="http://schemas.microsoft.com/office/powerpoint/2010/main" val="274954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b="1" dirty="0"/>
              <a:t>Revision: unfortunately, it is often the case that the data cannot be simply formatted as a tensor. That is the </a:t>
            </a:r>
            <a:r>
              <a:rPr lang="en-GB" b="1" dirty="0">
                <a:solidFill>
                  <a:srgbClr val="00B050"/>
                </a:solidFill>
              </a:rPr>
              <a:t>embedding</a:t>
            </a:r>
            <a:r>
              <a:rPr lang="en-GB" b="1" dirty="0"/>
              <a:t> problem</a:t>
            </a:r>
            <a:r>
              <a:rPr lang="en-GB" dirty="0"/>
              <a:t>.</a:t>
            </a:r>
          </a:p>
        </p:txBody>
      </p:sp>
      <p:sp>
        <p:nvSpPr>
          <p:cNvPr id="10" name="Arrow: Down 9">
            <a:extLst>
              <a:ext uri="{FF2B5EF4-FFF2-40B4-BE49-F238E27FC236}">
                <a16:creationId xmlns:a16="http://schemas.microsoft.com/office/drawing/2014/main" id="{DB16AE0E-5741-4EAA-86F2-F5D31C3D2449}"/>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C19FF7-E808-4515-8A16-C75857D8B79E}"/>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B1C19FF7-E808-4515-8A16-C75857D8B79E}"/>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F703F3B-599C-4C03-B758-7C3B37BEEABA}"/>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9" name="Arrow: Down 18">
            <a:extLst>
              <a:ext uri="{FF2B5EF4-FFF2-40B4-BE49-F238E27FC236}">
                <a16:creationId xmlns:a16="http://schemas.microsoft.com/office/drawing/2014/main" id="{26ACAFDA-934F-407C-BE72-49C7F5A11E6F}"/>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03965E-87B9-41A4-851B-5F524C81F39B}"/>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6303965E-87B9-41A4-851B-5F524C81F39B}"/>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6ACBDEA4-741A-482E-8643-4B3265F44F5B}"/>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6" name="TextBox 5">
            <a:extLst>
              <a:ext uri="{FF2B5EF4-FFF2-40B4-BE49-F238E27FC236}">
                <a16:creationId xmlns:a16="http://schemas.microsoft.com/office/drawing/2014/main" id="{F0E837F3-5FA2-156D-64F5-8DBCFF0AF540}"/>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Tree>
    <p:extLst>
      <p:ext uri="{BB962C8B-B14F-4D97-AF65-F5344CB8AC3E}">
        <p14:creationId xmlns:p14="http://schemas.microsoft.com/office/powerpoint/2010/main" val="325090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394462" y="41302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394462" y="4130207"/>
                <a:ext cx="1664677" cy="369332"/>
              </a:xfrm>
              <a:prstGeom prst="rect">
                <a:avLst/>
              </a:prstGeom>
              <a:blipFill>
                <a:blip r:embed="rId2"/>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9DEF1DC-E7ED-4C4B-8A48-D85959342CB8}"/>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6467" r="3285" b="5422"/>
          <a:stretch/>
        </p:blipFill>
        <p:spPr>
          <a:xfrm>
            <a:off x="62522" y="0"/>
            <a:ext cx="10410093" cy="6858000"/>
          </a:xfrm>
          <a:prstGeom prst="rect">
            <a:avLst/>
          </a:prstGeom>
        </p:spPr>
      </p:pic>
      <p:sp>
        <p:nvSpPr>
          <p:cNvPr id="16" name="Arrow: Down 15">
            <a:extLst>
              <a:ext uri="{FF2B5EF4-FFF2-40B4-BE49-F238E27FC236}">
                <a16:creationId xmlns:a16="http://schemas.microsoft.com/office/drawing/2014/main" id="{852CECB5-F6D1-494C-B472-9714F9F0D46D}"/>
              </a:ext>
            </a:extLst>
          </p:cNvPr>
          <p:cNvSpPr/>
          <p:nvPr/>
        </p:nvSpPr>
        <p:spPr>
          <a:xfrm rot="16200000">
            <a:off x="9573845" y="3848249"/>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0528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2629</TotalTime>
  <Words>7021</Words>
  <Application>Microsoft Office PowerPoint</Application>
  <PresentationFormat>Widescreen</PresentationFormat>
  <Paragraphs>752</Paragraphs>
  <Slides>78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Cambria Math</vt:lpstr>
      <vt:lpstr>Office Theme</vt:lpstr>
      <vt:lpstr>50.039 Theory and Practice of Deep Learning W8-S1 The Embedding Problem</vt:lpstr>
      <vt:lpstr>About this week (Week 8)</vt:lpstr>
      <vt:lpstr>About this week (Week 8)</vt:lpstr>
      <vt:lpstr>The embedding problem</vt:lpstr>
      <vt:lpstr>The embedding problem</vt:lpstr>
      <vt:lpstr>The embedding problem</vt:lpstr>
      <vt:lpstr>The embedding problem</vt:lpstr>
      <vt:lpstr>The embedding problem</vt:lpstr>
      <vt:lpstr>PowerPoint Presentation</vt:lpstr>
      <vt:lpstr>The embedding problem</vt:lpstr>
      <vt:lpstr>Let us start with a toy problem</vt:lpstr>
      <vt:lpstr>Let us start with a toy problem</vt:lpstr>
      <vt:lpstr>Embeddings, a mathematical definition</vt:lpstr>
      <vt:lpstr>Embeddings, a mathematical definition</vt:lpstr>
      <vt:lpstr>Embeddings, a mathematical definition</vt:lpstr>
      <vt:lpstr>Embeddings, a mathematical definition</vt:lpstr>
      <vt:lpstr>Embeddings, a mathematical definition</vt:lpstr>
      <vt:lpstr>Injective, surjective and bijective functions</vt:lpstr>
      <vt:lpstr>Embeddings, a mathematical definition</vt:lpstr>
      <vt:lpstr>Embeddings, a mathematical definition</vt:lpstr>
      <vt:lpstr>Embeddings, a mathematical definition</vt:lpstr>
      <vt:lpstr>Embeddings, a mathematical definition</vt:lpstr>
      <vt:lpstr>Embeddings, a mathematical definition</vt:lpstr>
      <vt:lpstr>Manual embedding</vt:lpstr>
      <vt:lpstr>Manual embedding</vt:lpstr>
      <vt:lpstr>Manual embedding</vt:lpstr>
      <vt:lpstr>Manual embedding</vt:lpstr>
      <vt:lpstr>The embedding problem, in language</vt:lpstr>
      <vt:lpstr>A simple word embedding</vt:lpstr>
      <vt:lpstr>A simple word embedding</vt:lpstr>
      <vt:lpstr>A simple word embedding</vt:lpstr>
      <vt:lpstr>A simple word embedding</vt:lpstr>
      <vt:lpstr>A simple word embedding</vt:lpstr>
      <vt:lpstr>A simple word embedding</vt:lpstr>
      <vt:lpstr>A simple word embedding</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How to generate an embedding with AI?</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Time for a quick demo of CBoW</vt:lpstr>
      <vt:lpstr>Why does that work?</vt:lpstr>
      <vt:lpstr>Why does that work?</vt:lpstr>
      <vt:lpstr>Why does that work?</vt:lpstr>
      <vt:lpstr>Conclusion (W8S1)</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160</cp:revision>
  <dcterms:created xsi:type="dcterms:W3CDTF">2021-03-10T09:35:15Z</dcterms:created>
  <dcterms:modified xsi:type="dcterms:W3CDTF">2023-02-28T06:56:57Z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2022-10-17T06:15:29Z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6532c1fc-53e5-431a-8175-b96fd07e6e66</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